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437" r:id="rId5"/>
    <p:sldId id="444" r:id="rId6"/>
    <p:sldId id="445" r:id="rId7"/>
    <p:sldId id="446" r:id="rId8"/>
    <p:sldId id="447" r:id="rId9"/>
    <p:sldId id="448" r:id="rId10"/>
    <p:sldId id="449" r:id="rId11"/>
    <p:sldId id="439" r:id="rId12"/>
    <p:sldId id="440" r:id="rId13"/>
    <p:sldId id="441" r:id="rId14"/>
    <p:sldId id="442" r:id="rId15"/>
    <p:sldId id="443" r:id="rId16"/>
    <p:sldId id="438" r:id="rId1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A942E-011E-C93C-F806-FA1816BF0F05}" name="Miguel Clemente" initials="MC" userId="S::miguel.clemente@transplantchild.eu::0af1375e-e53a-4d81-bca7-fbeb642370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DBE"/>
    <a:srgbClr val="008791"/>
    <a:srgbClr val="003399"/>
    <a:srgbClr val="00B1C5"/>
    <a:srgbClr val="00395C"/>
    <a:srgbClr val="6F2786"/>
    <a:srgbClr val="F4BCD6"/>
    <a:srgbClr val="E44498"/>
    <a:srgbClr val="02BCE8"/>
    <a:srgbClr val="BEE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93948C3F-EE4B-44A6-A448-89DDBF323966}" type="datetimeFigureOut">
              <a:rPr lang="en-GB" smtClean="0"/>
              <a:t>07/02/2025</a:t>
            </a:fld>
            <a:endParaRPr lang="en-GB"/>
          </a:p>
        </p:txBody>
      </p:sp>
      <p:sp>
        <p:nvSpPr>
          <p:cNvPr id="4" name="Marcador de pie de página 3"/>
          <p:cNvSpPr>
            <a:spLocks noGrp="1"/>
          </p:cNvSpPr>
          <p:nvPr>
            <p:ph type="ftr" sz="quarter" idx="2"/>
          </p:nvPr>
        </p:nvSpPr>
        <p:spPr>
          <a:xfrm>
            <a:off x="0" y="9380538"/>
            <a:ext cx="2921000" cy="495300"/>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19525" y="9380538"/>
            <a:ext cx="2921000" cy="495300"/>
          </a:xfrm>
          <a:prstGeom prst="rect">
            <a:avLst/>
          </a:prstGeom>
        </p:spPr>
        <p:txBody>
          <a:bodyPr vert="horz" lIns="91440" tIns="45720" rIns="91440" bIns="45720" rtlCol="0" anchor="b"/>
          <a:lstStyle>
            <a:lvl1pPr algn="r">
              <a:defRPr sz="1200"/>
            </a:lvl1pPr>
          </a:lstStyle>
          <a:p>
            <a:fld id="{464E8B69-2EA7-4EDE-ADD1-04F4F1B83E88}" type="slidenum">
              <a:rPr lang="en-GB" smtClean="0"/>
              <a:t>‹Nº›</a:t>
            </a:fld>
            <a:endParaRPr lang="en-GB"/>
          </a:p>
        </p:txBody>
      </p:sp>
    </p:spTree>
    <p:extLst>
      <p:ext uri="{BB962C8B-B14F-4D97-AF65-F5344CB8AC3E}">
        <p14:creationId xmlns:p14="http://schemas.microsoft.com/office/powerpoint/2010/main" val="184993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B32B5D7A-8C45-4A82-8A3C-8C30DF8E0CF6}" type="datetimeFigureOut">
              <a:rPr lang="en-US" smtClean="0"/>
              <a:t>2/7/2025</a:t>
            </a:fld>
            <a:endParaRPr lang="en-US"/>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752975"/>
            <a:ext cx="5392737"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538"/>
            <a:ext cx="29210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80538"/>
            <a:ext cx="2921000" cy="495300"/>
          </a:xfrm>
          <a:prstGeom prst="rect">
            <a:avLst/>
          </a:prstGeom>
        </p:spPr>
        <p:txBody>
          <a:bodyPr vert="horz" lIns="91440" tIns="45720" rIns="91440" bIns="45720" rtlCol="0" anchor="b"/>
          <a:lstStyle>
            <a:lvl1pPr algn="r">
              <a:defRPr sz="1200"/>
            </a:lvl1pPr>
          </a:lstStyle>
          <a:p>
            <a:fld id="{C594B8A2-6BE5-45FA-B2F4-1752A5A1B0BB}" type="slidenum">
              <a:rPr lang="en-US" smtClean="0"/>
              <a:t>‹Nº›</a:t>
            </a:fld>
            <a:endParaRPr lang="en-US"/>
          </a:p>
        </p:txBody>
      </p:sp>
    </p:spTree>
    <p:extLst>
      <p:ext uri="{BB962C8B-B14F-4D97-AF65-F5344CB8AC3E}">
        <p14:creationId xmlns:p14="http://schemas.microsoft.com/office/powerpoint/2010/main" val="412561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Ireland we have used a Lucid chart image as a landing page for each of our national care pathways.  Here is an example of the ALS landing page.  The structure can be flexible but each pathway starts with a diagnosis column which includes the appropriate diagnostic criteria, clinical presentation and disciplines involved in diagnosis. This is followed by care sections which capture the disciplines and interventions required at specialist, hospital, shared and primary/community care level.  In ALS there is specialist MND MDT clinic so the model can be flexible depending on how care is delivered. </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2</a:t>
            </a:fld>
            <a:endParaRPr lang="en-US"/>
          </a:p>
        </p:txBody>
      </p:sp>
    </p:spTree>
    <p:extLst>
      <p:ext uri="{BB962C8B-B14F-4D97-AF65-F5344CB8AC3E}">
        <p14:creationId xmlns:p14="http://schemas.microsoft.com/office/powerpoint/2010/main" val="313120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VascERN</a:t>
            </a:r>
            <a:r>
              <a:rPr lang="en-GB" dirty="0"/>
              <a:t> have also developed a number of care pathways called ‘patient pathways’ which show red flags for referral from local to expert centre, details of the clinical evaluation, investigations and genomic testing involved in the diagnostic work-up and a very high-level view of relevant disciplines for management and follow-up. It will need to be considered by pathway development groups early on in the process. We would be interested to hear your thoughts on this?</a:t>
            </a:r>
          </a:p>
        </p:txBody>
      </p:sp>
      <p:sp>
        <p:nvSpPr>
          <p:cNvPr id="4" name="Slide Number Placeholder 3"/>
          <p:cNvSpPr>
            <a:spLocks noGrp="1"/>
          </p:cNvSpPr>
          <p:nvPr>
            <p:ph type="sldNum" sz="quarter" idx="5"/>
          </p:nvPr>
        </p:nvSpPr>
        <p:spPr/>
        <p:txBody>
          <a:bodyPr/>
          <a:lstStyle/>
          <a:p>
            <a:fld id="{C594B8A2-6BE5-45FA-B2F4-1752A5A1B0BB}" type="slidenum">
              <a:rPr lang="en-US" smtClean="0"/>
              <a:t>11</a:t>
            </a:fld>
            <a:endParaRPr lang="en-US"/>
          </a:p>
        </p:txBody>
      </p:sp>
    </p:spTree>
    <p:extLst>
      <p:ext uri="{BB962C8B-B14F-4D97-AF65-F5344CB8AC3E}">
        <p14:creationId xmlns:p14="http://schemas.microsoft.com/office/powerpoint/2010/main" val="280525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ERN GENTURIS have developed care pathways for a number of conditions with a tabular format.  </a:t>
            </a:r>
            <a:r>
              <a:rPr lang="en-GB"/>
              <a:t>Here is an example for NF2 which captures the follow-up what, when and who.</a:t>
            </a:r>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12</a:t>
            </a:fld>
            <a:endParaRPr lang="en-US"/>
          </a:p>
        </p:txBody>
      </p:sp>
    </p:spTree>
    <p:extLst>
      <p:ext uri="{BB962C8B-B14F-4D97-AF65-F5344CB8AC3E}">
        <p14:creationId xmlns:p14="http://schemas.microsoft.com/office/powerpoint/2010/main" val="167338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content is behind each section.</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3</a:t>
            </a:fld>
            <a:endParaRPr lang="en-US"/>
          </a:p>
        </p:txBody>
      </p:sp>
    </p:spTree>
    <p:extLst>
      <p:ext uri="{BB962C8B-B14F-4D97-AF65-F5344CB8AC3E}">
        <p14:creationId xmlns:p14="http://schemas.microsoft.com/office/powerpoint/2010/main" val="123262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interactive with more detailed content accessible by clicking on the individual tiles so that users can click through to the relevant section of interest. By clicking through the graphic the user can access the more detailed information within e.g. the Diagnosis section which includes diagnostic criteria, clinical presentation, disciplines involved in diagnosis with the investigations, lab blood and genetic tests. </a:t>
            </a:r>
          </a:p>
        </p:txBody>
      </p:sp>
      <p:sp>
        <p:nvSpPr>
          <p:cNvPr id="4" name="Slide Number Placeholder 3"/>
          <p:cNvSpPr>
            <a:spLocks noGrp="1"/>
          </p:cNvSpPr>
          <p:nvPr>
            <p:ph type="sldNum" sz="quarter" idx="5"/>
          </p:nvPr>
        </p:nvSpPr>
        <p:spPr/>
        <p:txBody>
          <a:bodyPr/>
          <a:lstStyle/>
          <a:p>
            <a:fld id="{C594B8A2-6BE5-45FA-B2F4-1752A5A1B0BB}" type="slidenum">
              <a:rPr lang="en-US" smtClean="0"/>
              <a:t>4</a:t>
            </a:fld>
            <a:endParaRPr lang="en-US"/>
          </a:p>
        </p:txBody>
      </p:sp>
    </p:spTree>
    <p:extLst>
      <p:ext uri="{BB962C8B-B14F-4D97-AF65-F5344CB8AC3E}">
        <p14:creationId xmlns:p14="http://schemas.microsoft.com/office/powerpoint/2010/main" val="146074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the ILD.  It is algorithmic with clear entry and exit points.  It includes services at primary, community, local hospital and specialist level.  There is a shared care section which captures aspects of ongoing management, for pharmacological and non-pharmacological, surgical and supportive care and research.</a:t>
            </a:r>
          </a:p>
        </p:txBody>
      </p:sp>
      <p:sp>
        <p:nvSpPr>
          <p:cNvPr id="4" name="Slide Number Placeholder 3"/>
          <p:cNvSpPr>
            <a:spLocks noGrp="1"/>
          </p:cNvSpPr>
          <p:nvPr>
            <p:ph type="sldNum" sz="quarter" idx="5"/>
          </p:nvPr>
        </p:nvSpPr>
        <p:spPr/>
        <p:txBody>
          <a:bodyPr/>
          <a:lstStyle/>
          <a:p>
            <a:fld id="{C594B8A2-6BE5-45FA-B2F4-1752A5A1B0BB}" type="slidenum">
              <a:rPr lang="en-US" smtClean="0"/>
              <a:t>5</a:t>
            </a:fld>
            <a:endParaRPr lang="en-US"/>
          </a:p>
        </p:txBody>
      </p:sp>
    </p:spTree>
    <p:extLst>
      <p:ext uri="{BB962C8B-B14F-4D97-AF65-F5344CB8AC3E}">
        <p14:creationId xmlns:p14="http://schemas.microsoft.com/office/powerpoint/2010/main" val="37151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VascERN</a:t>
            </a:r>
            <a:r>
              <a:rPr lang="en-GB" dirty="0"/>
              <a:t> have also developed a number of care pathways called ‘patient pathways’ which show red flags for referral from local to expert centre, details of the clinical evaluation, investigations and genomic testing involved in the diagnostic work-up and a very high-level view of relevant disciplines for management and follow-up. It will need to be considered by pathway development groups early on in the process. We would be interested to hear your thoughts on this?</a:t>
            </a:r>
          </a:p>
        </p:txBody>
      </p:sp>
      <p:sp>
        <p:nvSpPr>
          <p:cNvPr id="4" name="Slide Number Placeholder 3"/>
          <p:cNvSpPr>
            <a:spLocks noGrp="1"/>
          </p:cNvSpPr>
          <p:nvPr>
            <p:ph type="sldNum" sz="quarter" idx="5"/>
          </p:nvPr>
        </p:nvSpPr>
        <p:spPr/>
        <p:txBody>
          <a:bodyPr/>
          <a:lstStyle/>
          <a:p>
            <a:fld id="{C594B8A2-6BE5-45FA-B2F4-1752A5A1B0BB}" type="slidenum">
              <a:rPr lang="en-US" smtClean="0"/>
              <a:t>6</a:t>
            </a:fld>
            <a:endParaRPr lang="en-US"/>
          </a:p>
        </p:txBody>
      </p:sp>
    </p:spTree>
    <p:extLst>
      <p:ext uri="{BB962C8B-B14F-4D97-AF65-F5344CB8AC3E}">
        <p14:creationId xmlns:p14="http://schemas.microsoft.com/office/powerpoint/2010/main" val="428359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ERN GENTURIS have developed care pathways for a number of conditions with a tabular format.  Here is an example for NF2 </a:t>
            </a:r>
            <a:r>
              <a:rPr lang="en-GB"/>
              <a:t>which captures </a:t>
            </a:r>
            <a:r>
              <a:rPr lang="en-GB" dirty="0"/>
              <a:t>the follow-up what, when and who.</a:t>
            </a:r>
          </a:p>
        </p:txBody>
      </p:sp>
      <p:sp>
        <p:nvSpPr>
          <p:cNvPr id="4" name="Slide Number Placeholder 3"/>
          <p:cNvSpPr>
            <a:spLocks noGrp="1"/>
          </p:cNvSpPr>
          <p:nvPr>
            <p:ph type="sldNum" sz="quarter" idx="5"/>
          </p:nvPr>
        </p:nvSpPr>
        <p:spPr/>
        <p:txBody>
          <a:bodyPr/>
          <a:lstStyle/>
          <a:p>
            <a:fld id="{C594B8A2-6BE5-45FA-B2F4-1752A5A1B0BB}" type="slidenum">
              <a:rPr lang="en-US" smtClean="0"/>
              <a:t>7</a:t>
            </a:fld>
            <a:endParaRPr lang="en-US"/>
          </a:p>
        </p:txBody>
      </p:sp>
    </p:spTree>
    <p:extLst>
      <p:ext uri="{BB962C8B-B14F-4D97-AF65-F5344CB8AC3E}">
        <p14:creationId xmlns:p14="http://schemas.microsoft.com/office/powerpoint/2010/main" val="275932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Ireland we have used a Lucid chart image as a landing page for each of our national care pathways.  Here is an example of the ALS landing page.  The structure can be flexible but each pathway starts with a diagnosis column which includes the appropriate diagnostic criteria, clinical presentation and disciplines involved in diagnosis. This is followed by care sections which capture the disciplines and interventions required at specialist, hospital, shared and primary/community care level.  In ALS there is specialist MND MDT clinic so the model can be flexible depending on how care is delivered. </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8</a:t>
            </a:fld>
            <a:endParaRPr lang="en-US"/>
          </a:p>
        </p:txBody>
      </p:sp>
    </p:spTree>
    <p:extLst>
      <p:ext uri="{BB962C8B-B14F-4D97-AF65-F5344CB8AC3E}">
        <p14:creationId xmlns:p14="http://schemas.microsoft.com/office/powerpoint/2010/main" val="306757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content is behind each section.</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9</a:t>
            </a:fld>
            <a:endParaRPr lang="en-US"/>
          </a:p>
        </p:txBody>
      </p:sp>
    </p:spTree>
    <p:extLst>
      <p:ext uri="{BB962C8B-B14F-4D97-AF65-F5344CB8AC3E}">
        <p14:creationId xmlns:p14="http://schemas.microsoft.com/office/powerpoint/2010/main" val="45038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the ILD.  It is algorithmic with clear entry and exit points.  It includes services at primary, community, local hospital and specialist level.  There is a shared care section which captures aspects of ongoing management, for pharmacological and non-pharmacological, surgical and supportive care and research.</a:t>
            </a:r>
          </a:p>
        </p:txBody>
      </p:sp>
      <p:sp>
        <p:nvSpPr>
          <p:cNvPr id="4" name="Slide Number Placeholder 3"/>
          <p:cNvSpPr>
            <a:spLocks noGrp="1"/>
          </p:cNvSpPr>
          <p:nvPr>
            <p:ph type="sldNum" sz="quarter" idx="5"/>
          </p:nvPr>
        </p:nvSpPr>
        <p:spPr/>
        <p:txBody>
          <a:bodyPr/>
          <a:lstStyle/>
          <a:p>
            <a:fld id="{C594B8A2-6BE5-45FA-B2F4-1752A5A1B0BB}" type="slidenum">
              <a:rPr lang="en-US" smtClean="0"/>
              <a:t>10</a:t>
            </a:fld>
            <a:endParaRPr lang="en-US"/>
          </a:p>
        </p:txBody>
      </p:sp>
    </p:spTree>
    <p:extLst>
      <p:ext uri="{BB962C8B-B14F-4D97-AF65-F5344CB8AC3E}">
        <p14:creationId xmlns:p14="http://schemas.microsoft.com/office/powerpoint/2010/main" val="56274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BD4AF-BA99-4CE8-9095-BA54794AEAFC}"/>
              </a:ext>
            </a:extLst>
          </p:cNvPr>
          <p:cNvSpPr>
            <a:spLocks noGrp="1"/>
          </p:cNvSpPr>
          <p:nvPr>
            <p:ph type="ctrTitle"/>
          </p:nvPr>
        </p:nvSpPr>
        <p:spPr>
          <a:xfrm>
            <a:off x="1406555" y="136525"/>
            <a:ext cx="9144000" cy="2387600"/>
          </a:xfrm>
        </p:spPr>
        <p:txBody>
          <a:bodyPr anchor="b"/>
          <a:lstStyle>
            <a:lvl1pPr algn="ctr">
              <a:defRPr sz="6000">
                <a:effectLst/>
              </a:defRPr>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393C0EE9-CDEB-4C35-BA40-A5F3599C1B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D4ACB077-1C07-41C5-A1BD-3649455495F1}"/>
              </a:ext>
            </a:extLst>
          </p:cNvPr>
          <p:cNvSpPr>
            <a:spLocks noGrp="1"/>
          </p:cNvSpPr>
          <p:nvPr>
            <p:ph type="dt" sz="half" idx="10"/>
          </p:nvPr>
        </p:nvSpPr>
        <p:spPr>
          <a:xfrm>
            <a:off x="561363" y="6442133"/>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A73F0A57-2DC4-48B5-A091-B08783E4F5DF}"/>
              </a:ext>
            </a:extLst>
          </p:cNvPr>
          <p:cNvSpPr>
            <a:spLocks noGrp="1"/>
          </p:cNvSpPr>
          <p:nvPr>
            <p:ph type="ftr" sz="quarter" idx="11"/>
          </p:nvPr>
        </p:nvSpPr>
        <p:spPr>
          <a:xfrm>
            <a:off x="4038600" y="6442133"/>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0B8EC3F6-0557-4C58-BE7B-F0A9DAE9EDE6}"/>
              </a:ext>
            </a:extLst>
          </p:cNvPr>
          <p:cNvSpPr>
            <a:spLocks noGrp="1"/>
          </p:cNvSpPr>
          <p:nvPr>
            <p:ph type="sldNum" sz="quarter" idx="12"/>
          </p:nvPr>
        </p:nvSpPr>
        <p:spPr>
          <a:xfrm>
            <a:off x="9296400" y="6431851"/>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2569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A28DF-BB8C-4DD7-86A6-3B9E4A3B62C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B0FA1F9-B856-48FD-9F31-39B9D09E8D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886F6566-8CA1-4FDF-8292-EEE6DEF327B0}"/>
              </a:ext>
            </a:extLst>
          </p:cNvPr>
          <p:cNvSpPr>
            <a:spLocks noGrp="1"/>
          </p:cNvSpPr>
          <p:nvPr>
            <p:ph type="dt" sz="half" idx="10"/>
          </p:nvPr>
        </p:nvSpPr>
        <p:spPr>
          <a:xfrm>
            <a:off x="838200" y="6465407"/>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74B5E991-9CEA-46E3-8D18-F98FEA92F529}"/>
              </a:ext>
            </a:extLst>
          </p:cNvPr>
          <p:cNvSpPr>
            <a:spLocks noGrp="1"/>
          </p:cNvSpPr>
          <p:nvPr>
            <p:ph type="ftr" sz="quarter" idx="11"/>
          </p:nvPr>
        </p:nvSpPr>
        <p:spPr>
          <a:xfrm>
            <a:off x="4038600" y="6465407"/>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74D76591-A24C-4448-8D31-9C54A0DE362C}"/>
              </a:ext>
            </a:extLst>
          </p:cNvPr>
          <p:cNvSpPr>
            <a:spLocks noGrp="1"/>
          </p:cNvSpPr>
          <p:nvPr>
            <p:ph type="sldNum" sz="quarter" idx="12"/>
          </p:nvPr>
        </p:nvSpPr>
        <p:spPr>
          <a:xfrm>
            <a:off x="9298498" y="6465407"/>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92863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6C04D4-838D-4B48-987F-939503CE1053}"/>
              </a:ext>
            </a:extLst>
          </p:cNvPr>
          <p:cNvSpPr>
            <a:spLocks noGrp="1"/>
          </p:cNvSpPr>
          <p:nvPr>
            <p:ph type="title" orient="vert"/>
          </p:nvPr>
        </p:nvSpPr>
        <p:spPr>
          <a:xfrm>
            <a:off x="8724900" y="365125"/>
            <a:ext cx="2038175"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02E190B5-6A52-43EE-A9C7-9F5CE8D8DC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3702A09-37EB-4DF9-A9D1-8E4F0D56A944}"/>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353BBFE6-3374-4154-B692-FC41AEC41BB4}"/>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2108843C-9FB2-4A92-B4CE-FCF7B20A335B}"/>
              </a:ext>
            </a:extLst>
          </p:cNvPr>
          <p:cNvSpPr>
            <a:spLocks noGrp="1"/>
          </p:cNvSpPr>
          <p:nvPr>
            <p:ph type="sldNum" sz="quarter" idx="12"/>
          </p:nvPr>
        </p:nvSpPr>
        <p:spPr>
          <a:xfrm>
            <a:off x="929010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66684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83F33-0C85-4022-8E20-8A023B19F69D}"/>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723448C-497B-491B-9A77-86ED1C7EF6EA}"/>
              </a:ext>
            </a:extLst>
          </p:cNvPr>
          <p:cNvSpPr>
            <a:spLocks noGrp="1"/>
          </p:cNvSpPr>
          <p:nvPr>
            <p:ph idx="1"/>
          </p:nvPr>
        </p:nvSpPr>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9E1F4496-DC48-4E14-BDA8-4A0448E0C945}"/>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F45C0F3C-63A4-4871-998C-6028C3846E6F}"/>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78428E10-CC52-4096-8FEA-E2137CFE31FA}"/>
              </a:ext>
            </a:extLst>
          </p:cNvPr>
          <p:cNvSpPr>
            <a:spLocks noGrp="1"/>
          </p:cNvSpPr>
          <p:nvPr>
            <p:ph type="sldNum" sz="quarter" idx="12"/>
          </p:nvPr>
        </p:nvSpPr>
        <p:spPr>
          <a:xfrm>
            <a:off x="9315276"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03102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4D370-9FED-4671-8FCC-F29A43FAB8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72077EA2-3CD1-4698-B396-712E731E1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CD1-5DB7-4DFC-978E-650F07FE7F62}"/>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9C8F8BA5-D671-4D6D-90AA-F7624633A4AD}"/>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4520CEE2-2CE7-4720-A945-3034FA8E893F}"/>
              </a:ext>
            </a:extLst>
          </p:cNvPr>
          <p:cNvSpPr>
            <a:spLocks noGrp="1"/>
          </p:cNvSpPr>
          <p:nvPr>
            <p:ph type="sldNum" sz="quarter" idx="12"/>
          </p:nvPr>
        </p:nvSpPr>
        <p:spPr>
          <a:xfrm>
            <a:off x="920621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25700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DE25A-9D5D-4091-8C3C-4595888ABBE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79423189-3C05-4E01-AD2A-169216510A10}"/>
              </a:ext>
            </a:extLst>
          </p:cNvPr>
          <p:cNvSpPr>
            <a:spLocks noGrp="1"/>
          </p:cNvSpPr>
          <p:nvPr>
            <p:ph sz="half" idx="1"/>
          </p:nvPr>
        </p:nvSpPr>
        <p:spPr>
          <a:xfrm>
            <a:off x="838200" y="1825625"/>
            <a:ext cx="5181600" cy="4351338"/>
          </a:xfrm>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B2296DF6-E5FB-469D-AE1E-F6FDB91BA8E2}"/>
              </a:ext>
            </a:extLst>
          </p:cNvPr>
          <p:cNvSpPr>
            <a:spLocks noGrp="1"/>
          </p:cNvSpPr>
          <p:nvPr>
            <p:ph sz="half" idx="2"/>
          </p:nvPr>
        </p:nvSpPr>
        <p:spPr>
          <a:xfrm>
            <a:off x="6172200" y="1825625"/>
            <a:ext cx="5181600" cy="4351338"/>
          </a:xfrm>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DBB9B387-B5FB-4E33-9373-C9E30164BC14}"/>
              </a:ext>
            </a:extLst>
          </p:cNvPr>
          <p:cNvSpPr>
            <a:spLocks noGrp="1"/>
          </p:cNvSpPr>
          <p:nvPr>
            <p:ph type="dt" sz="half" idx="10"/>
          </p:nvPr>
        </p:nvSpPr>
        <p:spPr>
          <a:xfrm>
            <a:off x="838200" y="6457018"/>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ACD9844D-D0FB-4AD9-969A-533456EF7D48}"/>
              </a:ext>
            </a:extLst>
          </p:cNvPr>
          <p:cNvSpPr>
            <a:spLocks noGrp="1"/>
          </p:cNvSpPr>
          <p:nvPr>
            <p:ph type="ftr" sz="quarter" idx="11"/>
          </p:nvPr>
        </p:nvSpPr>
        <p:spPr>
          <a:xfrm>
            <a:off x="4038600" y="6457018"/>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CEA6241F-592B-4C38-87C0-4689FED919D3}"/>
              </a:ext>
            </a:extLst>
          </p:cNvPr>
          <p:cNvSpPr>
            <a:spLocks noGrp="1"/>
          </p:cNvSpPr>
          <p:nvPr>
            <p:ph type="sldNum" sz="quarter" idx="12"/>
          </p:nvPr>
        </p:nvSpPr>
        <p:spPr>
          <a:xfrm>
            <a:off x="9273331" y="6457018"/>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5252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4A953-337B-41B1-98F0-07AD861F57CE}"/>
              </a:ext>
            </a:extLst>
          </p:cNvPr>
          <p:cNvSpPr>
            <a:spLocks noGrp="1"/>
          </p:cNvSpPr>
          <p:nvPr>
            <p:ph type="title"/>
          </p:nvPr>
        </p:nvSpPr>
        <p:spPr>
          <a:xfrm>
            <a:off x="1375794" y="365125"/>
            <a:ext cx="9353725"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925AF41-EA59-4B98-AEE0-7252EB831227}"/>
              </a:ext>
            </a:extLst>
          </p:cNvPr>
          <p:cNvSpPr>
            <a:spLocks noGrp="1"/>
          </p:cNvSpPr>
          <p:nvPr>
            <p:ph type="body" idx="1"/>
          </p:nvPr>
        </p:nvSpPr>
        <p:spPr>
          <a:xfrm>
            <a:off x="839788" y="1681163"/>
            <a:ext cx="5157787" cy="823912"/>
          </a:xfrm>
        </p:spPr>
        <p:txBody>
          <a:bodyPr anchor="b"/>
          <a:lstStyle>
            <a:lvl1pPr marL="0" indent="0">
              <a:buNone/>
              <a:defRPr sz="2400" b="1">
                <a:solidFill>
                  <a:srgbClr val="00B1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BE83BD-8F39-4B04-921B-C8E6B70C602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17597036-DE7E-4327-AB5A-58AE717B671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B1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D4F1CC-7295-4C7B-BEE7-EB487513CDE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FE470111-E36D-46CA-ABD3-379769DDC0B5}"/>
              </a:ext>
            </a:extLst>
          </p:cNvPr>
          <p:cNvSpPr>
            <a:spLocks noGrp="1"/>
          </p:cNvSpPr>
          <p:nvPr>
            <p:ph type="dt" sz="half" idx="10"/>
          </p:nvPr>
        </p:nvSpPr>
        <p:spPr>
          <a:xfrm>
            <a:off x="838200" y="6431851"/>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8" name="Marcador de pie de página 7">
            <a:extLst>
              <a:ext uri="{FF2B5EF4-FFF2-40B4-BE49-F238E27FC236}">
                <a16:creationId xmlns:a16="http://schemas.microsoft.com/office/drawing/2014/main" id="{E08FF31F-DE6C-42B2-8B57-31206F07267C}"/>
              </a:ext>
            </a:extLst>
          </p:cNvPr>
          <p:cNvSpPr>
            <a:spLocks noGrp="1"/>
          </p:cNvSpPr>
          <p:nvPr>
            <p:ph type="ftr" sz="quarter" idx="11"/>
          </p:nvPr>
        </p:nvSpPr>
        <p:spPr>
          <a:xfrm>
            <a:off x="4038600" y="6431851"/>
            <a:ext cx="4114800" cy="365125"/>
          </a:xfrm>
        </p:spPr>
        <p:txBody>
          <a:bodyPr/>
          <a:lstStyle>
            <a:lvl1pPr>
              <a:defRPr b="1">
                <a:solidFill>
                  <a:schemeClr val="bg1"/>
                </a:solidFill>
              </a:defRPr>
            </a:lvl1pPr>
          </a:lstStyle>
          <a:p>
            <a:endParaRPr lang="en-GB"/>
          </a:p>
        </p:txBody>
      </p:sp>
      <p:sp>
        <p:nvSpPr>
          <p:cNvPr id="9" name="Marcador de número de diapositiva 8">
            <a:extLst>
              <a:ext uri="{FF2B5EF4-FFF2-40B4-BE49-F238E27FC236}">
                <a16:creationId xmlns:a16="http://schemas.microsoft.com/office/drawing/2014/main" id="{24FAC100-E146-4D14-B629-FBE476FC2A10}"/>
              </a:ext>
            </a:extLst>
          </p:cNvPr>
          <p:cNvSpPr>
            <a:spLocks noGrp="1"/>
          </p:cNvSpPr>
          <p:nvPr>
            <p:ph type="sldNum" sz="quarter" idx="12"/>
          </p:nvPr>
        </p:nvSpPr>
        <p:spPr>
          <a:xfrm>
            <a:off x="9357221" y="6431851"/>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7844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D6AAF-690E-4DBC-B209-EFCE95C6D86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7371742C-4ED3-4D9A-BD5E-B1AF1AD7DCDC}"/>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4" name="Marcador de pie de página 3">
            <a:extLst>
              <a:ext uri="{FF2B5EF4-FFF2-40B4-BE49-F238E27FC236}">
                <a16:creationId xmlns:a16="http://schemas.microsoft.com/office/drawing/2014/main" id="{D7AA7BC7-BB3F-42F4-A179-ECDB4131EC26}"/>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5" name="Marcador de número de diapositiva 4">
            <a:extLst>
              <a:ext uri="{FF2B5EF4-FFF2-40B4-BE49-F238E27FC236}">
                <a16:creationId xmlns:a16="http://schemas.microsoft.com/office/drawing/2014/main" id="{903C9F65-34C1-4ABD-9EEA-B2C85ADC9F6D}"/>
              </a:ext>
            </a:extLst>
          </p:cNvPr>
          <p:cNvSpPr>
            <a:spLocks noGrp="1"/>
          </p:cNvSpPr>
          <p:nvPr>
            <p:ph type="sldNum" sz="quarter" idx="12"/>
          </p:nvPr>
        </p:nvSpPr>
        <p:spPr>
          <a:xfrm>
            <a:off x="9248164"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66366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C817B9-0A74-478A-BA95-31B903DF4471}"/>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3" name="Marcador de pie de página 2">
            <a:extLst>
              <a:ext uri="{FF2B5EF4-FFF2-40B4-BE49-F238E27FC236}">
                <a16:creationId xmlns:a16="http://schemas.microsoft.com/office/drawing/2014/main" id="{9A105839-EC88-4DA4-B091-29751CCC3E91}"/>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4" name="Marcador de número de diapositiva 3">
            <a:extLst>
              <a:ext uri="{FF2B5EF4-FFF2-40B4-BE49-F238E27FC236}">
                <a16:creationId xmlns:a16="http://schemas.microsoft.com/office/drawing/2014/main" id="{725CBE20-F8AD-42D9-8776-49E3DBDB8CA7}"/>
              </a:ext>
            </a:extLst>
          </p:cNvPr>
          <p:cNvSpPr>
            <a:spLocks noGrp="1"/>
          </p:cNvSpPr>
          <p:nvPr>
            <p:ph type="sldNum" sz="quarter" idx="12"/>
          </p:nvPr>
        </p:nvSpPr>
        <p:spPr>
          <a:xfrm>
            <a:off x="9306887"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3787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A0E99-AEFF-4849-BDA8-D8467A481B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63EEFD6-3F2A-4284-8B3C-5B8839C2D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AE8224A7-86E9-4EED-9C80-36B449EFC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F53734-6264-4AD9-B8B9-468FBA52FD83}"/>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902AC2AF-0E1C-4A9A-B423-126D1A68CD12}"/>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04293939-6A7E-4F3F-B9E3-1BB14BB74BD2}"/>
              </a:ext>
            </a:extLst>
          </p:cNvPr>
          <p:cNvSpPr>
            <a:spLocks noGrp="1"/>
          </p:cNvSpPr>
          <p:nvPr>
            <p:ph type="sldNum" sz="quarter" idx="12"/>
          </p:nvPr>
        </p:nvSpPr>
        <p:spPr>
          <a:xfrm>
            <a:off x="929010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318356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6742B-3AD9-45AB-B2C3-2CCED32E02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A0F64865-C85B-4B88-8C09-1D549BABF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47885832-F479-4580-8507-8D77A8AA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45035A-0A83-481A-95CA-73DF8D798BBD}"/>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389C700C-5845-4D04-9537-805E72907FEC}"/>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BB27D762-6FF3-47F7-86D3-BAC04C797962}"/>
              </a:ext>
            </a:extLst>
          </p:cNvPr>
          <p:cNvSpPr>
            <a:spLocks noGrp="1"/>
          </p:cNvSpPr>
          <p:nvPr>
            <p:ph type="sldNum" sz="quarter" idx="12"/>
          </p:nvPr>
        </p:nvSpPr>
        <p:spPr>
          <a:xfrm>
            <a:off x="9290109"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29327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6CCD1D-AB6B-4847-8A4B-8C94A550EA64}"/>
              </a:ext>
            </a:extLst>
          </p:cNvPr>
          <p:cNvSpPr>
            <a:spLocks noGrp="1"/>
          </p:cNvSpPr>
          <p:nvPr>
            <p:ph type="title"/>
          </p:nvPr>
        </p:nvSpPr>
        <p:spPr>
          <a:xfrm>
            <a:off x="1511567" y="142647"/>
            <a:ext cx="8901061"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2E3454B8-3AEF-49FC-ADB3-09DE9671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CC3E552-7117-4AA9-A09F-5EC0063BE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090A-F1CE-4A7E-A7D2-8785A9B08739}" type="datetimeFigureOut">
              <a:rPr lang="en-GB" smtClean="0"/>
              <a:t>07/02/2025</a:t>
            </a:fld>
            <a:endParaRPr lang="en-GB"/>
          </a:p>
        </p:txBody>
      </p:sp>
      <p:sp>
        <p:nvSpPr>
          <p:cNvPr id="5" name="Marcador de pie de página 4">
            <a:extLst>
              <a:ext uri="{FF2B5EF4-FFF2-40B4-BE49-F238E27FC236}">
                <a16:creationId xmlns:a16="http://schemas.microsoft.com/office/drawing/2014/main" id="{CE528574-BF86-4AC2-8420-443E0F0F4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E1A5EA5-D8CB-420E-BBE1-DED825AF5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2779-5617-4C0F-B20B-922ADEEDC038}" type="slidenum">
              <a:rPr lang="en-GB" smtClean="0"/>
              <a:t>‹Nº›</a:t>
            </a:fld>
            <a:endParaRPr lang="en-GB"/>
          </a:p>
        </p:txBody>
      </p:sp>
      <p:sp>
        <p:nvSpPr>
          <p:cNvPr id="9" name="CuadroTexto 8"/>
          <p:cNvSpPr txBox="1"/>
          <p:nvPr userDrawn="1"/>
        </p:nvSpPr>
        <p:spPr>
          <a:xfrm>
            <a:off x="7298725" y="6447872"/>
            <a:ext cx="4723902" cy="338554"/>
          </a:xfrm>
          <a:prstGeom prst="rect">
            <a:avLst/>
          </a:prstGeom>
          <a:noFill/>
        </p:spPr>
        <p:txBody>
          <a:bodyPr wrap="square" rtlCol="0">
            <a:spAutoFit/>
          </a:bodyPr>
          <a:lstStyle/>
          <a:p>
            <a:pPr algn="r"/>
            <a:r>
              <a:rPr lang="es-ES" sz="1600">
                <a:solidFill>
                  <a:schemeClr val="accent1"/>
                </a:solidFill>
              </a:rPr>
              <a:t>1</a:t>
            </a:r>
            <a:r>
              <a:rPr lang="es-ES" sz="1600" baseline="30000">
                <a:solidFill>
                  <a:schemeClr val="accent1"/>
                </a:solidFill>
              </a:rPr>
              <a:t>st </a:t>
            </a:r>
            <a:r>
              <a:rPr lang="es-ES" sz="1600">
                <a:solidFill>
                  <a:schemeClr val="accent1"/>
                </a:solidFill>
              </a:rPr>
              <a:t>Meeting of the OA coordinators, 1</a:t>
            </a:r>
            <a:r>
              <a:rPr lang="es-ES" sz="1600" baseline="30000">
                <a:solidFill>
                  <a:schemeClr val="accent1"/>
                </a:solidFill>
              </a:rPr>
              <a:t>st</a:t>
            </a:r>
            <a:r>
              <a:rPr lang="es-ES" sz="1600">
                <a:solidFill>
                  <a:schemeClr val="accent1"/>
                </a:solidFill>
              </a:rPr>
              <a:t> June 2022</a:t>
            </a:r>
            <a:endParaRPr lang="en-GB" sz="1600">
              <a:solidFill>
                <a:schemeClr val="accent1"/>
              </a:solidFill>
            </a:endParaRPr>
          </a:p>
        </p:txBody>
      </p:sp>
      <p:sp>
        <p:nvSpPr>
          <p:cNvPr id="10" name="Rectangle 6"/>
          <p:cNvSpPr/>
          <p:nvPr userDrawn="1"/>
        </p:nvSpPr>
        <p:spPr>
          <a:xfrm>
            <a:off x="1" y="6400800"/>
            <a:ext cx="12192000" cy="457200"/>
          </a:xfrm>
          <a:prstGeom prst="rect">
            <a:avLst/>
          </a:prstGeom>
          <a:solidFill>
            <a:srgbClr val="21BDB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7"/>
          <p:cNvSpPr/>
          <p:nvPr userDrawn="1"/>
        </p:nvSpPr>
        <p:spPr>
          <a:xfrm>
            <a:off x="1" y="6334316"/>
            <a:ext cx="12192000" cy="66484"/>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08329" y="16678"/>
            <a:ext cx="1511567" cy="724362"/>
          </a:xfrm>
          <a:prstGeom prst="rect">
            <a:avLst/>
          </a:prstGeom>
        </p:spPr>
      </p:pic>
    </p:spTree>
    <p:extLst>
      <p:ext uri="{BB962C8B-B14F-4D97-AF65-F5344CB8AC3E}">
        <p14:creationId xmlns:p14="http://schemas.microsoft.com/office/powerpoint/2010/main" val="14459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395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B1C5"/>
        </a:buClr>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B1C5"/>
        </a:buClr>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00B1C5"/>
        </a:buClr>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00B1C5"/>
        </a:buClr>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00B1C5"/>
        </a:buClr>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genturis.eu/l=eng/Assets/20211214_ERN_GENTURIS_Care_Pathway_NF2_v1.4_accepted_disclaimer_new-nomenclature.pdf" TargetMode="External"/><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hyperlink" Target="http://www.nice.org.uk/guidance/ng4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B50-0750-4F4F-A461-5382C7C5E29C}"/>
              </a:ext>
            </a:extLst>
          </p:cNvPr>
          <p:cNvSpPr>
            <a:spLocks noGrp="1"/>
          </p:cNvSpPr>
          <p:nvPr>
            <p:ph type="ctrTitle"/>
          </p:nvPr>
        </p:nvSpPr>
        <p:spPr>
          <a:xfrm>
            <a:off x="428078" y="3379304"/>
            <a:ext cx="10434204" cy="900508"/>
          </a:xfrm>
        </p:spPr>
        <p:txBody>
          <a:bodyPr>
            <a:normAutofit fontScale="90000"/>
          </a:bodyPr>
          <a:lstStyle/>
          <a:p>
            <a:r>
              <a:rPr lang="en-US" dirty="0" smtClean="0">
                <a:ea typeface="+mj-lt"/>
                <a:cs typeface="+mj-lt"/>
              </a:rPr>
              <a:t>Suite of </a:t>
            </a:r>
            <a:br>
              <a:rPr lang="en-US" dirty="0" smtClean="0">
                <a:ea typeface="+mj-lt"/>
                <a:cs typeface="+mj-lt"/>
              </a:rPr>
            </a:br>
            <a:r>
              <a:rPr lang="en-US" dirty="0" smtClean="0">
                <a:ea typeface="+mj-lt"/>
                <a:cs typeface="+mj-lt"/>
              </a:rPr>
              <a:t>care pathway </a:t>
            </a:r>
            <a:br>
              <a:rPr lang="en-US" dirty="0" smtClean="0">
                <a:ea typeface="+mj-lt"/>
                <a:cs typeface="+mj-lt"/>
              </a:rPr>
            </a:br>
            <a:r>
              <a:rPr lang="en-US" dirty="0" smtClean="0">
                <a:ea typeface="+mj-lt"/>
                <a:cs typeface="+mj-lt"/>
              </a:rPr>
              <a:t>templates</a:t>
            </a:r>
            <a:endParaRPr lang="en-US" dirty="0"/>
          </a:p>
        </p:txBody>
      </p:sp>
      <p:sp>
        <p:nvSpPr>
          <p:cNvPr id="3"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Ciiiv1A/PwooooAKKKKACiiigAqKeeC1gmubmaK3treKSe4uJ5FiggghQySzTSyFUiiijVnkkdlREUsxABNS0UAcL8Pvih8NPi1otx4k+FfxD8DfEzw7aalNo91r/w/8W6B4y0W21e2trS8uNKuNU8O6hqNjDqMFpf2N1NYyTrcxW97aTvEsVxCzs8b/FX4YfDN9Aj+JHxH8B/D6TxXqX9jeF4/G3i/w/4UfxJq+YV/srQE13ULBtY1Ldc26/YdOFxc7riAeVmWPd+E/wDwTXtf+GQP+Cjv7c/7CF0Dp/gjxtdWv7QvwPs5P3NhHo1xJBd3Gk6Ovyrc3C+FvFuk6Rdui9fhlqGNvkSA6Hxptf8Ahs3/AILY/BX4SAf2n8L/ANgn4fj4u+M4SPNsR8TNZk0XxHpUIl5tWuBq978IvNs3EkzR+HfEUJUeTOIPZeWQWKqw9rN4Ongf7QjiFFc06EqEalNJX5eaVaccPu1zP5HlrHzeGpyVOLxM8X9SdHmfKqyrOFR3snyxpxlW2vy27n7r+OPH/gT4ZeHrnxd8SPGvhL4feFLKa1trzxP438R6P4U8PWlxfTpa2UFzrWvXlhpsE15cyR29rFLcq9xO6RRK8jBTp+G/EvhzxjoOleKfCOv6L4q8Ma7ZQ6lofiPw5qtjrmhazp1wu63v9K1fTJ7rT9Qs51+aG6tLiaCQco5Ffhd/wVMjP7XH7Wf7F3/BNvTL68Xw14m8RXf7QHx+bS5jFPZeAfCtlrdto1lJdRBls7jUNN07x3HCl2GWPVtQ8IXiwSSPaluq/wCCIfxE8Q6B8L/jr+xH8Rrsv8R/2MPjH4p8FJFKWRrvwJ4g17W7jS7yyWZmmubKLxXpvjBreaJ5be30XUPDkcbLDPamSJZao5bHGe1br/u608PZe5hKtSpQp1r7tutTs1ayjUpvqXHHN454bkXsvfpQrXb5sTTp0606TVrJKlO6d/ihKNtj9wqKKK8k9EKKKKAPwM/4K228n7Mf7S/7DH/BR7SbW6XTfhl8Ql+Cvxqn06Bp7y5+Gvi2LV7q3IhiA3m30HUvihYxPcbopNV1fQbdXjk8kSdl/wAEVfB2ra58Lv2hf26viXFHp/jT9sb4y+MPHhu76RUi0n4beEta1230q2juLkR/Y9NtvEV/4yjjx5No+iaZoMwBgggKfsd4++HPw++K3hm88FfFDwL4P+I3g7UJrO4v/Cnjrw3o/izw5e3Gn3Md7YT3Wia9Z3+m3E1leQxXVpLLbM9vcRpNEySKGEulfD/wJoXgmH4a6J4L8KaP8OrbQ5/DFv4D0vw9pNh4Og8N3NtLZ3GgQ+GrS0i0aLRZ7Sea2m0xLNbKWCaWF4WjkZT68syjLLIYJ05KunCjOvdNSwdOrPEQo235lXne7duWEUrHmrAyjjpYpTXsrSqwo2atip04UZVW9U06UOXunJvvf+Wj9lbwH+2d+3n+1T+1r/wUG/Zc+PnhH4CWOo+PNT+B/gnxB40+HGkfEK41j4c6LaeHLrTdJ0fTvEei6zp2hNaeHdH8CX+s3dnaw3d1qmq6hEtwqSaglz0Xhfw7+0d/wTt/4KwfBL4lftRfFrwv8V7T9ujSdR+Fvjj4ieFfCNj4A0O716J/DHhvw/BqHh/StO0nQbTU9E8Q2nwwu77WbeytjPpOtavcXTtcy6jc3P8ATV8PPhj8NvhH4cTwf8Kfh/4K+GnhKK8utRj8MeAfC+ieEPD8eoXzI17fJo/h+y0/T1u7xo0a5uRbiacohldioxQ+Inwc+Efxej0KL4r/AAu+HnxMj8L6i2seGU8f+DPDvi9fD2rMI1bU9DHiDTtQGlagywwhryx8i4IiiBkPlpjplnalWqweGp/UamFlg1SVGgsTGgqShRTxKgqknTqRhW5ZTceZbbGEcpcadKftpvF08THFSm6tV4eVZ1eerahzciU4SnTuop2k77s9Iooor589kKKKKACiiigAooooAKKKK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xtBox 3">
            <a:extLst>
              <a:ext uri="{FF2B5EF4-FFF2-40B4-BE49-F238E27FC236}">
                <a16:creationId xmlns:a16="http://schemas.microsoft.com/office/drawing/2014/main" id="{C90E75A6-09FC-C44B-DE05-50487983A2DA}"/>
              </a:ext>
            </a:extLst>
          </p:cNvPr>
          <p:cNvSpPr txBox="1"/>
          <p:nvPr/>
        </p:nvSpPr>
        <p:spPr>
          <a:xfrm>
            <a:off x="25977" y="5775612"/>
            <a:ext cx="11810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i="1" dirty="0">
                <a:solidFill>
                  <a:schemeClr val="bg1">
                    <a:lumMod val="50000"/>
                  </a:schemeClr>
                </a:solidFill>
                <a:ea typeface="Calibri"/>
                <a:cs typeface="Calibri"/>
              </a:rPr>
              <a:t>“Co-funded by the European Union. Views and opinions expressed are however those of the author(s) only and do not necessarily reflect those of the European Union or European Health and Digital Executive Agency. Neither the European Union nor the granting authority can be held responsible for them.”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0" y="111524"/>
            <a:ext cx="3436832" cy="766800"/>
          </a:xfrm>
          <a:prstGeom prst="rect">
            <a:avLst/>
          </a:prstGeom>
        </p:spPr>
      </p:pic>
    </p:spTree>
    <p:extLst>
      <p:ext uri="{BB962C8B-B14F-4D97-AF65-F5344CB8AC3E}">
        <p14:creationId xmlns:p14="http://schemas.microsoft.com/office/powerpoint/2010/main" val="2819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7" y="142648"/>
            <a:ext cx="10473114" cy="538390"/>
          </a:xfrm>
        </p:spPr>
        <p:txBody>
          <a:bodyPr>
            <a:noAutofit/>
          </a:bodyPr>
          <a:lstStyle/>
          <a:p>
            <a:r>
              <a:rPr lang="en-IE" sz="2800" dirty="0"/>
              <a:t>Example 2: Interstitial Lung Disease Care Pathway by </a:t>
            </a:r>
            <a:br>
              <a:rPr lang="en-IE" sz="2800" dirty="0"/>
            </a:br>
            <a:r>
              <a:rPr lang="en-IE" sz="2800" dirty="0"/>
              <a:t>Action for Pulmonary Fibrosis UK</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pPr marL="0" indent="0">
              <a:buNone/>
            </a:pPr>
            <a:endParaRPr lang="en-IE" dirty="0"/>
          </a:p>
          <a:p>
            <a:endParaRPr lang="en-GB" dirty="0"/>
          </a:p>
        </p:txBody>
      </p:sp>
      <p:pic>
        <p:nvPicPr>
          <p:cNvPr id="4" name="Picture 3" descr="A diagram of a flowchart">
            <a:extLst>
              <a:ext uri="{FF2B5EF4-FFF2-40B4-BE49-F238E27FC236}">
                <a16:creationId xmlns:a16="http://schemas.microsoft.com/office/drawing/2014/main" id="{3F8281AE-C37B-B3D4-4762-F516614F7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773881"/>
            <a:ext cx="10687050" cy="6084119"/>
          </a:xfrm>
          <a:prstGeom prst="rect">
            <a:avLst/>
          </a:prstGeom>
        </p:spPr>
      </p:pic>
    </p:spTree>
    <p:extLst>
      <p:ext uri="{BB962C8B-B14F-4D97-AF65-F5344CB8AC3E}">
        <p14:creationId xmlns:p14="http://schemas.microsoft.com/office/powerpoint/2010/main" val="96645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3: VASCERN patient pathway – HTAD </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3" name="Picture 2">
            <a:extLst>
              <a:ext uri="{FF2B5EF4-FFF2-40B4-BE49-F238E27FC236}">
                <a16:creationId xmlns:a16="http://schemas.microsoft.com/office/drawing/2014/main" id="{443AB11F-480F-579E-EA5F-68EFC0080D1C}"/>
              </a:ext>
            </a:extLst>
          </p:cNvPr>
          <p:cNvPicPr>
            <a:picLocks noChangeAspect="1"/>
          </p:cNvPicPr>
          <p:nvPr/>
        </p:nvPicPr>
        <p:blipFill rotWithShape="1">
          <a:blip r:embed="rId3"/>
          <a:srcRect l="8561" t="5118" r="8727" b="2141"/>
          <a:stretch/>
        </p:blipFill>
        <p:spPr>
          <a:xfrm>
            <a:off x="646514" y="681037"/>
            <a:ext cx="9644331" cy="5395545"/>
          </a:xfrm>
          <a:prstGeom prst="rect">
            <a:avLst/>
          </a:prstGeom>
        </p:spPr>
      </p:pic>
    </p:spTree>
    <p:extLst>
      <p:ext uri="{BB962C8B-B14F-4D97-AF65-F5344CB8AC3E}">
        <p14:creationId xmlns:p14="http://schemas.microsoft.com/office/powerpoint/2010/main" val="297236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4: ERN GENTURIS care pathway – NF2</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10" name="Picture 9" descr="A screenshot of a computer&#10;&#10;Description automatically generated">
            <a:extLst>
              <a:ext uri="{FF2B5EF4-FFF2-40B4-BE49-F238E27FC236}">
                <a16:creationId xmlns:a16="http://schemas.microsoft.com/office/drawing/2014/main" id="{829E97D5-B04A-63EA-43ED-66648585D784}"/>
              </a:ext>
            </a:extLst>
          </p:cNvPr>
          <p:cNvPicPr>
            <a:picLocks noChangeAspect="1"/>
          </p:cNvPicPr>
          <p:nvPr/>
        </p:nvPicPr>
        <p:blipFill rotWithShape="1">
          <a:blip r:embed="rId3">
            <a:extLst>
              <a:ext uri="{28A0092B-C50C-407E-A947-70E740481C1C}">
                <a14:useLocalDpi xmlns:a14="http://schemas.microsoft.com/office/drawing/2010/main" val="0"/>
              </a:ext>
            </a:extLst>
          </a:blip>
          <a:srcRect l="46206" t="24031" r="24515"/>
          <a:stretch/>
        </p:blipFill>
        <p:spPr>
          <a:xfrm>
            <a:off x="1594883" y="824023"/>
            <a:ext cx="3586888" cy="5509638"/>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0CB4ACBD-6950-A9E2-5911-445B673C217E}"/>
              </a:ext>
            </a:extLst>
          </p:cNvPr>
          <p:cNvPicPr>
            <a:picLocks noChangeAspect="1"/>
          </p:cNvPicPr>
          <p:nvPr/>
        </p:nvPicPr>
        <p:blipFill rotWithShape="1">
          <a:blip r:embed="rId4">
            <a:extLst>
              <a:ext uri="{28A0092B-C50C-407E-A947-70E740481C1C}">
                <a14:useLocalDpi xmlns:a14="http://schemas.microsoft.com/office/drawing/2010/main" val="0"/>
              </a:ext>
            </a:extLst>
          </a:blip>
          <a:srcRect l="45444" t="24031" r="24148"/>
          <a:stretch/>
        </p:blipFill>
        <p:spPr>
          <a:xfrm>
            <a:off x="5444037" y="824022"/>
            <a:ext cx="3725215" cy="5509639"/>
          </a:xfrm>
          <a:prstGeom prst="rect">
            <a:avLst/>
          </a:prstGeom>
          <a:ln>
            <a:solidFill>
              <a:schemeClr val="tx1"/>
            </a:solidFill>
          </a:ln>
        </p:spPr>
      </p:pic>
      <p:sp>
        <p:nvSpPr>
          <p:cNvPr id="14" name="TextBox 13">
            <a:extLst>
              <a:ext uri="{FF2B5EF4-FFF2-40B4-BE49-F238E27FC236}">
                <a16:creationId xmlns:a16="http://schemas.microsoft.com/office/drawing/2014/main" id="{FB7F7DD6-7BF1-1BA4-E173-6AB5B864B59D}"/>
              </a:ext>
            </a:extLst>
          </p:cNvPr>
          <p:cNvSpPr txBox="1"/>
          <p:nvPr/>
        </p:nvSpPr>
        <p:spPr>
          <a:xfrm>
            <a:off x="9169252" y="2228372"/>
            <a:ext cx="2969142" cy="1477328"/>
          </a:xfrm>
          <a:prstGeom prst="rect">
            <a:avLst/>
          </a:prstGeom>
          <a:noFill/>
        </p:spPr>
        <p:txBody>
          <a:bodyPr wrap="square">
            <a:spAutoFit/>
          </a:bodyPr>
          <a:lstStyle/>
          <a:p>
            <a:r>
              <a:rPr lang="en-GB" dirty="0">
                <a:hlinkClick r:id="rId5"/>
              </a:rPr>
              <a:t>https://</a:t>
            </a:r>
            <a:r>
              <a:rPr lang="en-GB" dirty="0" smtClean="0">
                <a:hlinkClick r:id="rId5"/>
              </a:rPr>
              <a:t>www.genturis.eu/l=eng/Assets/20211214_ERN_GENTURIS_Care_Pathway_NF2_v1.4_accepted_disclaimer_new-nomenclature.pdf</a:t>
            </a:r>
            <a:r>
              <a:rPr lang="en-GB" dirty="0" smtClean="0"/>
              <a:t> </a:t>
            </a:r>
            <a:endParaRPr lang="en-GB" dirty="0"/>
          </a:p>
        </p:txBody>
      </p:sp>
    </p:spTree>
    <p:extLst>
      <p:ext uri="{BB962C8B-B14F-4D97-AF65-F5344CB8AC3E}">
        <p14:creationId xmlns:p14="http://schemas.microsoft.com/office/powerpoint/2010/main" val="363952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rgbClr val="00B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07" y="5414122"/>
            <a:ext cx="3436832" cy="766800"/>
          </a:xfrm>
          <a:prstGeom prst="rect">
            <a:avLst/>
          </a:prstGeom>
        </p:spPr>
      </p:pic>
      <p:sp>
        <p:nvSpPr>
          <p:cNvPr id="6" name="Right Triangle 5">
            <a:extLst>
              <a:ext uri="{FF2B5EF4-FFF2-40B4-BE49-F238E27FC236}">
                <a16:creationId xmlns:a16="http://schemas.microsoft.com/office/drawing/2014/main" id="{967C3926-0E89-44F5-A7A6-75AB3B35754E}"/>
              </a:ext>
            </a:extLst>
          </p:cNvPr>
          <p:cNvSpPr/>
          <p:nvPr/>
        </p:nvSpPr>
        <p:spPr>
          <a:xfrm rot="16200000">
            <a:off x="8622440" y="3290145"/>
            <a:ext cx="3200401" cy="3291841"/>
          </a:xfrm>
          <a:prstGeom prst="rtTriangle">
            <a:avLst/>
          </a:prstGeom>
          <a:solidFill>
            <a:srgbClr val="21BDBE"/>
          </a:solidFill>
          <a:ln>
            <a:solidFill>
              <a:srgbClr val="21B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5A6256-A09F-4322-A7F7-C7E7C23F7E5C}"/>
              </a:ext>
            </a:extLst>
          </p:cNvPr>
          <p:cNvSpPr txBox="1"/>
          <p:nvPr/>
        </p:nvSpPr>
        <p:spPr>
          <a:xfrm>
            <a:off x="1313687" y="6243738"/>
            <a:ext cx="7360022" cy="258917"/>
          </a:xfrm>
          <a:prstGeom prst="rect">
            <a:avLst/>
          </a:prstGeom>
          <a:noFill/>
        </p:spPr>
        <p:txBody>
          <a:bodyPr wrap="square">
            <a:spAutoFit/>
          </a:bodyPr>
          <a:lstStyle/>
          <a:p>
            <a:pPr marL="0" marR="0" algn="ctr">
              <a:lnSpc>
                <a:spcPct val="115000"/>
              </a:lnSpc>
              <a:spcBef>
                <a:spcPts val="0"/>
              </a:spcBef>
              <a:spcAft>
                <a:spcPts val="0"/>
              </a:spcAft>
              <a:tabLst>
                <a:tab pos="2880360" algn="ctr"/>
                <a:tab pos="5760720" algn="r"/>
              </a:tabLst>
            </a:pPr>
            <a:r>
              <a:rPr lang="en-US" sz="1000" dirty="0">
                <a:solidFill>
                  <a:srgbClr val="000000"/>
                </a:solidFill>
                <a:effectLst/>
                <a:latin typeface="Calibri" panose="020F0502020204030204" pitchFamily="34" charset="0"/>
                <a:ea typeface="Times New Roman" panose="02020603050405020304" pitchFamily="18" charset="0"/>
              </a:rPr>
              <a:t>© 202</a:t>
            </a:r>
            <a:r>
              <a:rPr lang="en-US" sz="1000" dirty="0">
                <a:effectLst/>
                <a:latin typeface="Calibri" panose="020F0502020204030204" pitchFamily="34" charset="0"/>
                <a:ea typeface="Times New Roman" panose="02020603050405020304" pitchFamily="18" charset="0"/>
              </a:rPr>
              <a:t>4</a:t>
            </a:r>
            <a:r>
              <a:rPr lang="en-US" sz="1000" dirty="0">
                <a:solidFill>
                  <a:srgbClr val="000000"/>
                </a:solidFill>
                <a:effectLst/>
                <a:latin typeface="Calibri" panose="020F0502020204030204" pitchFamily="34" charset="0"/>
                <a:ea typeface="Times New Roman" panose="02020603050405020304" pitchFamily="18" charset="0"/>
              </a:rPr>
              <a:t> JARDIN Joint Action on integration of ERNs into national healthcare systems| EU4H-2022-JA2-IBA-05 | 101129863</a:t>
            </a:r>
            <a:endParaRPr lang="en-US" sz="1000" dirty="0">
              <a:effectLst/>
              <a:latin typeface="Calibri" panose="020F0502020204030204" pitchFamily="34" charset="0"/>
              <a:ea typeface="Times New Roman" panose="02020603050405020304" pitchFamily="18"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8" y="660217"/>
            <a:ext cx="3721433" cy="1757667"/>
          </a:xfrm>
          <a:prstGeom prst="rect">
            <a:avLst/>
          </a:prstGeom>
        </p:spPr>
      </p:pic>
    </p:spTree>
    <p:extLst>
      <p:ext uri="{BB962C8B-B14F-4D97-AF65-F5344CB8AC3E}">
        <p14:creationId xmlns:p14="http://schemas.microsoft.com/office/powerpoint/2010/main" val="138324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a:bodyPr>
          <a:lstStyle/>
          <a:p>
            <a:pPr>
              <a:lnSpc>
                <a:spcPct val="107000"/>
              </a:lnSpc>
              <a:spcAft>
                <a:spcPts val="200"/>
              </a:spcAft>
            </a:pPr>
            <a:r>
              <a:rPr lang="en-IE" sz="2800" dirty="0"/>
              <a:t>Example 1: HSE Irish care pathway for </a:t>
            </a:r>
            <a:r>
              <a:rPr lang="en-GB" sz="2800" b="0" dirty="0">
                <a:latin typeface="+mn-lt"/>
              </a:rPr>
              <a:t>Amyotrophic Lateral Sclerosis (ALS) </a:t>
            </a:r>
            <a:r>
              <a:rPr lang="en-IE" sz="2800" dirty="0"/>
              <a:t/>
            </a:r>
            <a:br>
              <a:rPr lang="en-IE" sz="2800" dirty="0"/>
            </a:br>
            <a:r>
              <a:rPr lang="en-IE" sz="2800" dirty="0"/>
              <a:t>using Lucid Chart </a:t>
            </a:r>
            <a:br>
              <a:rPr lang="en-IE" sz="280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endParaRPr lang="en-GB" sz="1200" dirty="0">
              <a:latin typeface="+mn-lt"/>
            </a:endParaRPr>
          </a:p>
        </p:txBody>
      </p:sp>
      <p:pic>
        <p:nvPicPr>
          <p:cNvPr id="3" name="Picture 2">
            <a:extLst>
              <a:ext uri="{FF2B5EF4-FFF2-40B4-BE49-F238E27FC236}">
                <a16:creationId xmlns:a16="http://schemas.microsoft.com/office/drawing/2014/main" id="{532867C3-6F79-A75C-45D3-A78F3BB0E8E0}"/>
              </a:ext>
            </a:extLst>
          </p:cNvPr>
          <p:cNvPicPr>
            <a:picLocks noChangeAspect="1"/>
          </p:cNvPicPr>
          <p:nvPr/>
        </p:nvPicPr>
        <p:blipFill>
          <a:blip r:embed="rId3"/>
          <a:stretch>
            <a:fillRect/>
          </a:stretch>
        </p:blipFill>
        <p:spPr>
          <a:xfrm>
            <a:off x="3230244" y="210870"/>
            <a:ext cx="7183755" cy="6016176"/>
          </a:xfrm>
          <a:prstGeom prst="rect">
            <a:avLst/>
          </a:prstGeom>
          <a:ln w="9525">
            <a:solidFill>
              <a:schemeClr val="tx1"/>
            </a:solidFill>
          </a:ln>
        </p:spPr>
      </p:pic>
    </p:spTree>
    <p:extLst>
      <p:ext uri="{BB962C8B-B14F-4D97-AF65-F5344CB8AC3E}">
        <p14:creationId xmlns:p14="http://schemas.microsoft.com/office/powerpoint/2010/main" val="32774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a:bodyPr>
          <a:lstStyle/>
          <a:p>
            <a:pPr>
              <a:lnSpc>
                <a:spcPct val="107000"/>
              </a:lnSpc>
              <a:spcAft>
                <a:spcPts val="200"/>
              </a:spcAft>
            </a:pPr>
            <a:r>
              <a:rPr lang="en-GB" sz="2700" dirty="0"/>
              <a:t>Each section can be populated with detailed content </a:t>
            </a:r>
            <a:r>
              <a:rPr lang="en-GB" sz="2700" b="0" dirty="0"/>
              <a:t/>
            </a:r>
            <a:br>
              <a:rPr lang="en-GB" sz="2700" b="0" dirty="0"/>
            </a:br>
            <a:r>
              <a:rPr lang="en-GB" sz="2700" b="0" dirty="0"/>
              <a:t/>
            </a:r>
            <a:br>
              <a:rPr lang="en-GB" sz="2700" b="0" dirty="0"/>
            </a:br>
            <a:r>
              <a:rPr lang="en-GB" sz="2700" b="0" dirty="0"/>
              <a:t/>
            </a:r>
            <a:br>
              <a:rPr lang="en-GB" sz="2700" b="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2200" b="0" dirty="0">
                <a:latin typeface="+mn-lt"/>
              </a:rPr>
              <a:t>https://www.hse.ie/eng/services/list/5/rarediseases/care-pathways/als-care-pathway.pdf</a:t>
            </a:r>
            <a:endParaRPr lang="en-GB" sz="2200" dirty="0">
              <a:latin typeface="+mn-lt"/>
            </a:endParaRPr>
          </a:p>
        </p:txBody>
      </p:sp>
      <p:pic>
        <p:nvPicPr>
          <p:cNvPr id="4" name="Picture 3" descr="A screenshot of a computer&#10;&#10;Description automatically generated">
            <a:extLst>
              <a:ext uri="{FF2B5EF4-FFF2-40B4-BE49-F238E27FC236}">
                <a16:creationId xmlns:a16="http://schemas.microsoft.com/office/drawing/2014/main" id="{6D0CBF05-B9C6-A6EB-28CA-3D78D0641C51}"/>
              </a:ext>
            </a:extLst>
          </p:cNvPr>
          <p:cNvPicPr>
            <a:picLocks noChangeAspect="1"/>
          </p:cNvPicPr>
          <p:nvPr/>
        </p:nvPicPr>
        <p:blipFill rotWithShape="1">
          <a:blip r:embed="rId3">
            <a:extLst>
              <a:ext uri="{28A0092B-C50C-407E-A947-70E740481C1C}">
                <a14:useLocalDpi xmlns:a14="http://schemas.microsoft.com/office/drawing/2010/main" val="0"/>
              </a:ext>
            </a:extLst>
          </a:blip>
          <a:srcRect l="31758" t="27111" r="9130" b="7112"/>
          <a:stretch/>
        </p:blipFill>
        <p:spPr>
          <a:xfrm>
            <a:off x="3596640" y="985520"/>
            <a:ext cx="6847840" cy="4511040"/>
          </a:xfrm>
          <a:prstGeom prst="rect">
            <a:avLst/>
          </a:prstGeom>
          <a:ln>
            <a:solidFill>
              <a:schemeClr val="tx1"/>
            </a:solidFill>
          </a:ln>
        </p:spPr>
      </p:pic>
    </p:spTree>
    <p:extLst>
      <p:ext uri="{BB962C8B-B14F-4D97-AF65-F5344CB8AC3E}">
        <p14:creationId xmlns:p14="http://schemas.microsoft.com/office/powerpoint/2010/main" val="128531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61BB-8C67-924A-5606-4B7471215D83}"/>
              </a:ext>
            </a:extLst>
          </p:cNvPr>
          <p:cNvSpPr>
            <a:spLocks noGrp="1"/>
          </p:cNvSpPr>
          <p:nvPr>
            <p:ph type="title"/>
          </p:nvPr>
        </p:nvSpPr>
        <p:spPr>
          <a:xfrm>
            <a:off x="1511567" y="142648"/>
            <a:ext cx="8901061" cy="635228"/>
          </a:xfrm>
        </p:spPr>
        <p:txBody>
          <a:bodyPr>
            <a:normAutofit fontScale="90000"/>
          </a:bodyPr>
          <a:lstStyle/>
          <a:p>
            <a:r>
              <a:rPr lang="en-GB" dirty="0"/>
              <a:t>Interactive</a:t>
            </a:r>
          </a:p>
        </p:txBody>
      </p:sp>
      <p:pic>
        <p:nvPicPr>
          <p:cNvPr id="6" name="CP Lucid chart video">
            <a:hlinkClick r:id="" action="ppaction://media"/>
            <a:extLst>
              <a:ext uri="{FF2B5EF4-FFF2-40B4-BE49-F238E27FC236}">
                <a16:creationId xmlns:a16="http://schemas.microsoft.com/office/drawing/2014/main" id="{DD8AD99A-907A-E2D4-557D-C2965C19A582}"/>
              </a:ext>
            </a:extLst>
          </p:cNvPr>
          <p:cNvPicPr>
            <a:picLocks noGrp="1" noChangeAspect="1"/>
          </p:cNvPicPr>
          <p:nvPr>
            <p:ph idx="1"/>
            <a:videoFile r:link="rId1"/>
            <p:extLst>
              <p:ext uri="{DAA4B4D4-6D71-4841-9C94-3DE7FCFB9230}">
                <p14:media xmlns:p14="http://schemas.microsoft.com/office/powerpoint/2010/main" r:embed="rId2">
                  <p14:trim st="12803" end="15724.3125"/>
                </p14:media>
              </p:ext>
            </p:extLst>
          </p:nvPr>
        </p:nvPicPr>
        <p:blipFill>
          <a:blip r:embed="rId5"/>
          <a:stretch>
            <a:fillRect/>
          </a:stretch>
        </p:blipFill>
        <p:spPr>
          <a:xfrm>
            <a:off x="2228056" y="1253331"/>
            <a:ext cx="7735888" cy="4351338"/>
          </a:xfrm>
        </p:spPr>
      </p:pic>
    </p:spTree>
    <p:extLst>
      <p:ext uri="{BB962C8B-B14F-4D97-AF65-F5344CB8AC3E}">
        <p14:creationId xmlns:p14="http://schemas.microsoft.com/office/powerpoint/2010/main" val="32985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7" y="142648"/>
            <a:ext cx="10473114" cy="538390"/>
          </a:xfrm>
        </p:spPr>
        <p:txBody>
          <a:bodyPr>
            <a:noAutofit/>
          </a:bodyPr>
          <a:lstStyle/>
          <a:p>
            <a:r>
              <a:rPr lang="en-IE" sz="2800" dirty="0"/>
              <a:t>Example 2: Interstitial Lung Disease Care Pathway by </a:t>
            </a:r>
            <a:br>
              <a:rPr lang="en-IE" sz="2800" dirty="0"/>
            </a:br>
            <a:r>
              <a:rPr lang="en-IE" sz="2800" dirty="0"/>
              <a:t>Action for Pulmonary Fibrosis UK</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pPr marL="0" indent="0">
              <a:buNone/>
            </a:pPr>
            <a:endParaRPr lang="en-IE" dirty="0"/>
          </a:p>
          <a:p>
            <a:endParaRPr lang="en-GB" dirty="0"/>
          </a:p>
        </p:txBody>
      </p:sp>
      <p:pic>
        <p:nvPicPr>
          <p:cNvPr id="4" name="Picture 3" descr="A diagram of a flowchart">
            <a:extLst>
              <a:ext uri="{FF2B5EF4-FFF2-40B4-BE49-F238E27FC236}">
                <a16:creationId xmlns:a16="http://schemas.microsoft.com/office/drawing/2014/main" id="{3F8281AE-C37B-B3D4-4762-F516614F7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773881"/>
            <a:ext cx="10687050" cy="6084119"/>
          </a:xfrm>
          <a:prstGeom prst="rect">
            <a:avLst/>
          </a:prstGeom>
        </p:spPr>
      </p:pic>
    </p:spTree>
    <p:extLst>
      <p:ext uri="{BB962C8B-B14F-4D97-AF65-F5344CB8AC3E}">
        <p14:creationId xmlns:p14="http://schemas.microsoft.com/office/powerpoint/2010/main" val="353675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3: VASCERN patient pathway – HTAD </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3" name="Picture 2">
            <a:extLst>
              <a:ext uri="{FF2B5EF4-FFF2-40B4-BE49-F238E27FC236}">
                <a16:creationId xmlns:a16="http://schemas.microsoft.com/office/drawing/2014/main" id="{443AB11F-480F-579E-EA5F-68EFC0080D1C}"/>
              </a:ext>
            </a:extLst>
          </p:cNvPr>
          <p:cNvPicPr>
            <a:picLocks noChangeAspect="1"/>
          </p:cNvPicPr>
          <p:nvPr/>
        </p:nvPicPr>
        <p:blipFill rotWithShape="1">
          <a:blip r:embed="rId3"/>
          <a:srcRect l="8561" t="5118" r="8727" b="2141"/>
          <a:stretch/>
        </p:blipFill>
        <p:spPr>
          <a:xfrm>
            <a:off x="646514" y="681037"/>
            <a:ext cx="9644331" cy="5395545"/>
          </a:xfrm>
          <a:prstGeom prst="rect">
            <a:avLst/>
          </a:prstGeom>
        </p:spPr>
      </p:pic>
    </p:spTree>
    <p:extLst>
      <p:ext uri="{BB962C8B-B14F-4D97-AF65-F5344CB8AC3E}">
        <p14:creationId xmlns:p14="http://schemas.microsoft.com/office/powerpoint/2010/main" val="348721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4: ERN GENTURIS care pathway – NF2</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10" name="Picture 9" descr="A screenshot of a computer&#10;&#10;Description automatically generated">
            <a:extLst>
              <a:ext uri="{FF2B5EF4-FFF2-40B4-BE49-F238E27FC236}">
                <a16:creationId xmlns:a16="http://schemas.microsoft.com/office/drawing/2014/main" id="{829E97D5-B04A-63EA-43ED-66648585D784}"/>
              </a:ext>
            </a:extLst>
          </p:cNvPr>
          <p:cNvPicPr>
            <a:picLocks noChangeAspect="1"/>
          </p:cNvPicPr>
          <p:nvPr/>
        </p:nvPicPr>
        <p:blipFill rotWithShape="1">
          <a:blip r:embed="rId3">
            <a:extLst>
              <a:ext uri="{28A0092B-C50C-407E-A947-70E740481C1C}">
                <a14:useLocalDpi xmlns:a14="http://schemas.microsoft.com/office/drawing/2010/main" val="0"/>
              </a:ext>
            </a:extLst>
          </a:blip>
          <a:srcRect l="46206" t="24031" r="24515"/>
          <a:stretch/>
        </p:blipFill>
        <p:spPr>
          <a:xfrm>
            <a:off x="1594883" y="824023"/>
            <a:ext cx="3391787" cy="5209953"/>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0CB4ACBD-6950-A9E2-5911-445B673C217E}"/>
              </a:ext>
            </a:extLst>
          </p:cNvPr>
          <p:cNvPicPr>
            <a:picLocks noChangeAspect="1"/>
          </p:cNvPicPr>
          <p:nvPr/>
        </p:nvPicPr>
        <p:blipFill rotWithShape="1">
          <a:blip r:embed="rId4">
            <a:extLst>
              <a:ext uri="{28A0092B-C50C-407E-A947-70E740481C1C}">
                <a14:useLocalDpi xmlns:a14="http://schemas.microsoft.com/office/drawing/2010/main" val="0"/>
              </a:ext>
            </a:extLst>
          </a:blip>
          <a:srcRect l="45444" t="24031" r="24148"/>
          <a:stretch/>
        </p:blipFill>
        <p:spPr>
          <a:xfrm>
            <a:off x="5444037" y="824022"/>
            <a:ext cx="3522589" cy="5209953"/>
          </a:xfrm>
          <a:prstGeom prst="rect">
            <a:avLst/>
          </a:prstGeom>
          <a:ln>
            <a:solidFill>
              <a:schemeClr val="tx1"/>
            </a:solidFill>
          </a:ln>
        </p:spPr>
      </p:pic>
      <p:sp>
        <p:nvSpPr>
          <p:cNvPr id="14" name="TextBox 13">
            <a:extLst>
              <a:ext uri="{FF2B5EF4-FFF2-40B4-BE49-F238E27FC236}">
                <a16:creationId xmlns:a16="http://schemas.microsoft.com/office/drawing/2014/main" id="{FB7F7DD6-7BF1-1BA4-E173-6AB5B864B59D}"/>
              </a:ext>
            </a:extLst>
          </p:cNvPr>
          <p:cNvSpPr txBox="1"/>
          <p:nvPr/>
        </p:nvSpPr>
        <p:spPr>
          <a:xfrm>
            <a:off x="9169252" y="2228372"/>
            <a:ext cx="2969142" cy="1477328"/>
          </a:xfrm>
          <a:prstGeom prst="rect">
            <a:avLst/>
          </a:prstGeom>
          <a:noFill/>
        </p:spPr>
        <p:txBody>
          <a:bodyPr wrap="square">
            <a:spAutoFit/>
          </a:bodyPr>
          <a:lstStyle/>
          <a:p>
            <a:r>
              <a:rPr lang="en-GB" dirty="0"/>
              <a:t>https://www.genturis.eu/l=eng/Assets/20211214_ERN_GENTURIS_Care_Pathway_NF2_v1.4_accepted_disclaimer_new-nomenclature.pdf</a:t>
            </a:r>
          </a:p>
        </p:txBody>
      </p:sp>
    </p:spTree>
    <p:extLst>
      <p:ext uri="{BB962C8B-B14F-4D97-AF65-F5344CB8AC3E}">
        <p14:creationId xmlns:p14="http://schemas.microsoft.com/office/powerpoint/2010/main" val="371314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fontScale="90000"/>
          </a:bodyPr>
          <a:lstStyle/>
          <a:p>
            <a:pPr>
              <a:lnSpc>
                <a:spcPct val="107000"/>
              </a:lnSpc>
              <a:spcAft>
                <a:spcPts val="200"/>
              </a:spcAft>
            </a:pPr>
            <a:r>
              <a:rPr lang="en-IE" sz="2800" dirty="0"/>
              <a:t>Example 1: HSE Irish care pathway for </a:t>
            </a:r>
            <a:r>
              <a:rPr lang="en-GB" sz="2800" b="0" dirty="0">
                <a:latin typeface="+mn-lt"/>
              </a:rPr>
              <a:t>Amyotrophic Lateral Sclerosis (ALS) </a:t>
            </a:r>
            <a:r>
              <a:rPr lang="en-IE" sz="2800" dirty="0"/>
              <a:t/>
            </a:r>
            <a:br>
              <a:rPr lang="en-IE" sz="2800" dirty="0"/>
            </a:br>
            <a:r>
              <a:rPr lang="en-IE" sz="2800" dirty="0"/>
              <a:t>using Lucid Chart </a:t>
            </a:r>
            <a:br>
              <a:rPr lang="en-IE" sz="280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IE" sz="1200" b="0" dirty="0">
                <a:solidFill>
                  <a:srgbClr val="000000"/>
                </a:solidFill>
                <a:effectLst/>
                <a:latin typeface="+mn-lt"/>
                <a:ea typeface="Calibri" panose="020F0502020204030204" pitchFamily="34" charset="0"/>
                <a:cs typeface="Times New Roman" panose="02020603050405020304" pitchFamily="18" charset="0"/>
              </a:rPr>
              <a:t>Hardiman O, Van Den Berg LH, Kiernan MC. Clinical diagnosis and management of amyotrophic lateral sclerosis. Nature reviews neurology. 2011 Nov;7(11):639-49.</a:t>
            </a:r>
            <a:r>
              <a:rPr lang="en-GB" sz="1200" b="0" dirty="0">
                <a:effectLst/>
                <a:latin typeface="+mn-lt"/>
                <a:ea typeface="Calibri" panose="020F0502020204030204" pitchFamily="34" charset="0"/>
                <a:cs typeface="Times New Roman" panose="02020603050405020304" pitchFamily="18" charset="0"/>
              </a:rPr>
              <a:t/>
            </a:r>
            <a:br>
              <a:rPr lang="en-GB" sz="1200" b="0" dirty="0">
                <a:effectLst/>
                <a:latin typeface="+mn-lt"/>
                <a:ea typeface="Calibri" panose="020F0502020204030204" pitchFamily="34" charset="0"/>
                <a:cs typeface="Times New Roman" panose="02020603050405020304" pitchFamily="18" charset="0"/>
              </a:rPr>
            </a:br>
            <a:r>
              <a:rPr lang="en-IE" sz="1200" b="0" dirty="0">
                <a:effectLst/>
                <a:latin typeface="+mn-lt"/>
                <a:ea typeface="Calibri" panose="020F0502020204030204" pitchFamily="34" charset="0"/>
                <a:cs typeface="Times New Roman" panose="02020603050405020304" pitchFamily="18" charset="0"/>
              </a:rPr>
              <a:t>National Institute for Health and Care Excellence. Overview: Motor neurone disease: Assessment and management: Guidance [Internet]. NICE. 2019 [cited 2023Feb4]. Available from: </a:t>
            </a:r>
            <a:r>
              <a:rPr lang="en-IE" sz="1200" b="0" u="sng" dirty="0">
                <a:solidFill>
                  <a:srgbClr val="0563C1"/>
                </a:solidFill>
                <a:effectLst/>
                <a:latin typeface="+mn-lt"/>
                <a:ea typeface="Calibri" panose="020F0502020204030204" pitchFamily="34" charset="0"/>
                <a:cs typeface="Times New Roman" panose="02020603050405020304" pitchFamily="18" charset="0"/>
                <a:hlinkClick r:id="rId3"/>
              </a:rPr>
              <a:t>www.nice.org.uk/guidance/ng42</a:t>
            </a:r>
            <a:r>
              <a:rPr lang="en-GB" sz="1200" b="0" dirty="0">
                <a:effectLst/>
                <a:latin typeface="+mn-lt"/>
                <a:ea typeface="Calibri" panose="020F0502020204030204" pitchFamily="34" charset="0"/>
                <a:cs typeface="Times New Roman" panose="02020603050405020304" pitchFamily="18" charset="0"/>
              </a:rPr>
              <a:t/>
            </a:r>
            <a:br>
              <a:rPr lang="en-GB" sz="1200" b="0" dirty="0">
                <a:effectLst/>
                <a:latin typeface="+mn-lt"/>
                <a:ea typeface="Calibri" panose="020F0502020204030204" pitchFamily="34" charset="0"/>
                <a:cs typeface="Times New Roman" panose="02020603050405020304" pitchFamily="18" charset="0"/>
              </a:rPr>
            </a:br>
            <a:r>
              <a:rPr lang="en-GB" sz="1200" dirty="0">
                <a:latin typeface="+mn-lt"/>
              </a:rPr>
              <a:t/>
            </a:r>
            <a:br>
              <a:rPr lang="en-GB" sz="1200" dirty="0">
                <a:latin typeface="+mn-lt"/>
              </a:rPr>
            </a:br>
            <a:endParaRPr lang="en-GB" sz="1200" dirty="0">
              <a:latin typeface="+mn-lt"/>
            </a:endParaRPr>
          </a:p>
        </p:txBody>
      </p:sp>
      <p:pic>
        <p:nvPicPr>
          <p:cNvPr id="3" name="Picture 2">
            <a:extLst>
              <a:ext uri="{FF2B5EF4-FFF2-40B4-BE49-F238E27FC236}">
                <a16:creationId xmlns:a16="http://schemas.microsoft.com/office/drawing/2014/main" id="{532867C3-6F79-A75C-45D3-A78F3BB0E8E0}"/>
              </a:ext>
            </a:extLst>
          </p:cNvPr>
          <p:cNvPicPr>
            <a:picLocks noChangeAspect="1"/>
          </p:cNvPicPr>
          <p:nvPr/>
        </p:nvPicPr>
        <p:blipFill>
          <a:blip r:embed="rId4"/>
          <a:stretch>
            <a:fillRect/>
          </a:stretch>
        </p:blipFill>
        <p:spPr>
          <a:xfrm>
            <a:off x="3230244" y="210870"/>
            <a:ext cx="7183755" cy="6016176"/>
          </a:xfrm>
          <a:prstGeom prst="rect">
            <a:avLst/>
          </a:prstGeom>
          <a:ln w="9525">
            <a:solidFill>
              <a:schemeClr val="tx1"/>
            </a:solidFill>
          </a:ln>
        </p:spPr>
      </p:pic>
    </p:spTree>
    <p:extLst>
      <p:ext uri="{BB962C8B-B14F-4D97-AF65-F5344CB8AC3E}">
        <p14:creationId xmlns:p14="http://schemas.microsoft.com/office/powerpoint/2010/main" val="110565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a:bodyPr>
          <a:lstStyle/>
          <a:p>
            <a:pPr>
              <a:lnSpc>
                <a:spcPct val="107000"/>
              </a:lnSpc>
              <a:spcAft>
                <a:spcPts val="200"/>
              </a:spcAft>
            </a:pPr>
            <a:r>
              <a:rPr lang="en-GB" sz="2700" dirty="0"/>
              <a:t>Each section can be populated with detailed content </a:t>
            </a:r>
            <a:r>
              <a:rPr lang="en-GB" sz="2700" b="0" dirty="0"/>
              <a:t/>
            </a:r>
            <a:br>
              <a:rPr lang="en-GB" sz="2700" b="0" dirty="0"/>
            </a:br>
            <a:r>
              <a:rPr lang="en-GB" sz="2700" b="0" dirty="0"/>
              <a:t/>
            </a:r>
            <a:br>
              <a:rPr lang="en-GB" sz="2700" b="0" dirty="0"/>
            </a:br>
            <a:r>
              <a:rPr lang="en-GB" sz="2700" b="0" dirty="0"/>
              <a:t/>
            </a:r>
            <a:br>
              <a:rPr lang="en-GB" sz="2700" b="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2200" b="0" dirty="0">
                <a:latin typeface="+mn-lt"/>
              </a:rPr>
              <a:t>https://www.hse.ie/eng/services/list/5/rarediseases/care-pathways/als-care-pathway.pdf</a:t>
            </a:r>
            <a:endParaRPr lang="en-GB" sz="2200" dirty="0">
              <a:latin typeface="+mn-lt"/>
            </a:endParaRPr>
          </a:p>
        </p:txBody>
      </p:sp>
      <p:pic>
        <p:nvPicPr>
          <p:cNvPr id="4" name="Picture 3" descr="A screenshot of a computer&#10;&#10;Description automatically generated">
            <a:extLst>
              <a:ext uri="{FF2B5EF4-FFF2-40B4-BE49-F238E27FC236}">
                <a16:creationId xmlns:a16="http://schemas.microsoft.com/office/drawing/2014/main" id="{6D0CBF05-B9C6-A6EB-28CA-3D78D0641C51}"/>
              </a:ext>
            </a:extLst>
          </p:cNvPr>
          <p:cNvPicPr>
            <a:picLocks noChangeAspect="1"/>
          </p:cNvPicPr>
          <p:nvPr/>
        </p:nvPicPr>
        <p:blipFill rotWithShape="1">
          <a:blip r:embed="rId3">
            <a:extLst>
              <a:ext uri="{28A0092B-C50C-407E-A947-70E740481C1C}">
                <a14:useLocalDpi xmlns:a14="http://schemas.microsoft.com/office/drawing/2010/main" val="0"/>
              </a:ext>
            </a:extLst>
          </a:blip>
          <a:srcRect l="31758" t="27111" r="9130" b="7112"/>
          <a:stretch/>
        </p:blipFill>
        <p:spPr>
          <a:xfrm>
            <a:off x="3596640" y="985520"/>
            <a:ext cx="6847840" cy="4511040"/>
          </a:xfrm>
          <a:prstGeom prst="rect">
            <a:avLst/>
          </a:prstGeom>
          <a:ln>
            <a:solidFill>
              <a:schemeClr val="tx1"/>
            </a:solidFill>
          </a:ln>
        </p:spPr>
      </p:pic>
    </p:spTree>
    <p:extLst>
      <p:ext uri="{BB962C8B-B14F-4D97-AF65-F5344CB8AC3E}">
        <p14:creationId xmlns:p14="http://schemas.microsoft.com/office/powerpoint/2010/main" val="7671980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3F2213503A8BD4BA85BC06D15F2717A" ma:contentTypeVersion="18" ma:contentTypeDescription="Crear nuevo documento." ma:contentTypeScope="" ma:versionID="bd23539710447a8830b558b407b4be38">
  <xsd:schema xmlns:xsd="http://www.w3.org/2001/XMLSchema" xmlns:xs="http://www.w3.org/2001/XMLSchema" xmlns:p="http://schemas.microsoft.com/office/2006/metadata/properties" xmlns:ns2="ad0862d9-f849-4179-b0fc-67f139be8b2f" xmlns:ns3="ab7e541f-ebaf-41ef-9e63-e6d47c1a84f5" targetNamespace="http://schemas.microsoft.com/office/2006/metadata/properties" ma:root="true" ma:fieldsID="6d04cc6b4bf3bef64fa1abf7bc1807bc" ns2:_="" ns3:_="">
    <xsd:import namespace="ad0862d9-f849-4179-b0fc-67f139be8b2f"/>
    <xsd:import namespace="ab7e541f-ebaf-41ef-9e63-e6d47c1a84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862d9-f849-4179-b0fc-67f139be8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464e61a-7372-4d12-a254-d1b8b20fe5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e541f-ebaf-41ef-9e63-e6d47c1a84f5"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73e133e-fed3-4959-8e22-4dbf9160cbc8}" ma:internalName="TaxCatchAll" ma:showField="CatchAllData" ma:web="ab7e541f-ebaf-41ef-9e63-e6d47c1a8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7e541f-ebaf-41ef-9e63-e6d47c1a84f5" xsi:nil="true"/>
    <lcf76f155ced4ddcb4097134ff3c332f xmlns="ad0862d9-f849-4179-b0fc-67f139be8b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B2BBF9-9EC3-4263-AA29-3486D98615EC}">
  <ds:schemaRefs>
    <ds:schemaRef ds:uri="http://schemas.microsoft.com/sharepoint/v3/contenttype/forms"/>
  </ds:schemaRefs>
</ds:datastoreItem>
</file>

<file path=customXml/itemProps2.xml><?xml version="1.0" encoding="utf-8"?>
<ds:datastoreItem xmlns:ds="http://schemas.openxmlformats.org/officeDocument/2006/customXml" ds:itemID="{6A031B69-4F79-49C6-93FE-BE42B9408104}">
  <ds:schemaRefs>
    <ds:schemaRef ds:uri="ab7e541f-ebaf-41ef-9e63-e6d47c1a84f5"/>
    <ds:schemaRef ds:uri="ad0862d9-f849-4179-b0fc-67f139be8b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A9470F-E2DF-4D8B-8B6B-260095B4B47A}">
  <ds:schemaRefs>
    <ds:schemaRef ds:uri="http://schemas.microsoft.com/office/2006/documentManagement/types"/>
    <ds:schemaRef ds:uri="http://purl.org/dc/elements/1.1/"/>
    <ds:schemaRef ds:uri="http://schemas.microsoft.com/office/2006/metadata/properties"/>
    <ds:schemaRef ds:uri="ab7e541f-ebaf-41ef-9e63-e6d47c1a84f5"/>
    <ds:schemaRef ds:uri="http://schemas.microsoft.com/office/infopath/2007/PartnerControls"/>
    <ds:schemaRef ds:uri="ad0862d9-f849-4179-b0fc-67f139be8b2f"/>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TotalTime>
  <Words>937</Words>
  <Application>Microsoft Office PowerPoint</Application>
  <PresentationFormat>Panorámica</PresentationFormat>
  <Paragraphs>40</Paragraphs>
  <Slides>13</Slides>
  <Notes>11</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Times New Roman</vt:lpstr>
      <vt:lpstr>Tema de Office</vt:lpstr>
      <vt:lpstr>Suite of  care pathway  templates</vt:lpstr>
      <vt:lpstr>Example 1: HSE Irish care pathway for Amyotrophic Lateral Sclerosis (ALS)  using Lucid Chart       </vt:lpstr>
      <vt:lpstr>Each section can be populated with detailed content      https://www.hse.ie/eng/services/list/5/rarediseases/care-pathways/als-care-pathway.pdf</vt:lpstr>
      <vt:lpstr>Interactive</vt:lpstr>
      <vt:lpstr>Example 2: Interstitial Lung Disease Care Pathway by  Action for Pulmonary Fibrosis UK</vt:lpstr>
      <vt:lpstr>Example 3: VASCERN patient pathway – HTAD </vt:lpstr>
      <vt:lpstr>Example 4: ERN GENTURIS care pathway – NF2</vt:lpstr>
      <vt:lpstr>Example 1: HSE Irish care pathway for Amyotrophic Lateral Sclerosis (ALS)  using Lucid Chart       Hardiman O, Van Den Berg LH, Kiernan MC. Clinical diagnosis and management of amyotrophic lateral sclerosis. Nature reviews neurology. 2011 Nov;7(11):639-49. National Institute for Health and Care Excellence. Overview: Motor neurone disease: Assessment and management: Guidance [Internet]. NICE. 2019 [cited 2023Feb4]. Available from: www.nice.org.uk/guidance/ng42  </vt:lpstr>
      <vt:lpstr>Each section can be populated with detailed content      https://www.hse.ie/eng/services/list/5/rarediseases/care-pathways/als-care-pathway.pdf</vt:lpstr>
      <vt:lpstr>Example 2: Interstitial Lung Disease Care Pathway by  Action for Pulmonary Fibrosis UK</vt:lpstr>
      <vt:lpstr>Example 3: VASCERN patient pathway – HTAD </vt:lpstr>
      <vt:lpstr>Example 4: ERN GENTURIS care pathway – NF2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 Bravo</dc:creator>
  <cp:lastModifiedBy>fundacionhulp</cp:lastModifiedBy>
  <cp:revision>110</cp:revision>
  <cp:lastPrinted>2022-02-21T07:20:15Z</cp:lastPrinted>
  <dcterms:created xsi:type="dcterms:W3CDTF">2021-12-14T16:48:38Z</dcterms:created>
  <dcterms:modified xsi:type="dcterms:W3CDTF">2025-02-07T13:03:41Z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0x010100C3F2213503A8BD4BA85BC06D15F2717A</vt:lpwstr>
  </property>
  <property fmtid="{D5CDD505-2E9C-101B-9397-08002B2CF9AE}" pid="3" name="MediaServiceImageTags">
    <vt:lpwstr/>
  </property>
</Properties>
</file>