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147470339" r:id="rId5"/>
    <p:sldId id="2147470366" r:id="rId6"/>
    <p:sldId id="2147470367" r:id="rId7"/>
    <p:sldId id="2147470354" r:id="rId8"/>
    <p:sldId id="2147470337" r:id="rId9"/>
    <p:sldId id="2147470346" r:id="rId10"/>
    <p:sldId id="2147470353" r:id="rId11"/>
    <p:sldId id="2147470355" r:id="rId12"/>
    <p:sldId id="2147470357" r:id="rId13"/>
    <p:sldId id="2147470358" r:id="rId14"/>
    <p:sldId id="2147470359" r:id="rId15"/>
    <p:sldId id="2147470360" r:id="rId16"/>
    <p:sldId id="2147470361" r:id="rId17"/>
    <p:sldId id="2147470363" r:id="rId18"/>
    <p:sldId id="2147470364" r:id="rId19"/>
    <p:sldId id="2147470362" r:id="rId20"/>
    <p:sldId id="2147470356" r:id="rId21"/>
    <p:sldId id="769" r:id="rId22"/>
    <p:sldId id="770" r:id="rId23"/>
    <p:sldId id="771" r:id="rId24"/>
    <p:sldId id="772" r:id="rId25"/>
    <p:sldId id="773" r:id="rId26"/>
    <p:sldId id="774" r:id="rId27"/>
    <p:sldId id="2147470365" r:id="rId28"/>
    <p:sldId id="258" r:id="rId29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3CA942E-011E-C93C-F806-FA1816BF0F05}" name="Miguel Clemente" initials="MC" userId="S::miguel.clemente@transplantchild.eu::0af1375e-e53a-4d81-bca7-fbeb64237052" providerId="AD"/>
  <p188:author id="{B4804B52-EE5B-48E5-1E30-F961D40D6963}" name="Andrea Cembrero Bonet" initials="AC" userId="S::andrea.cembrero@eurordis.org::96031d00-6996-4795-88fa-62fc323d5dc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BDBE"/>
    <a:srgbClr val="008791"/>
    <a:srgbClr val="C9F7F6"/>
    <a:srgbClr val="A6F2F0"/>
    <a:srgbClr val="6CE6E6"/>
    <a:srgbClr val="02BCE8"/>
    <a:srgbClr val="00B1C5"/>
    <a:srgbClr val="F4BCD6"/>
    <a:srgbClr val="E30274"/>
    <a:srgbClr val="E444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4"/>
    <p:restoredTop sz="80342" autoAdjust="0"/>
  </p:normalViewPr>
  <p:slideViewPr>
    <p:cSldViewPr snapToGrid="0">
      <p:cViewPr varScale="1">
        <p:scale>
          <a:sx n="47" d="100"/>
          <a:sy n="47" d="100"/>
        </p:scale>
        <p:origin x="139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48C3F-EE4B-44A6-A448-89DDBF323966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380538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19525" y="9380538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E8B69-2EA7-4EDE-ADD1-04F4F1B83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37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B5D7A-8C45-4A82-8A3C-8C30DF8E0CF6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688" y="4752975"/>
            <a:ext cx="5392737" cy="3887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538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9525" y="9380538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4B8A2-6BE5-45FA-B2F4-1752A5A1B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17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4B8A2-6BE5-45FA-B2F4-1752A5A1B0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44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Welcome and Introduction (10 minutes)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Introduce the purpose of the workshop.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Briefly outline the agenda.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Establish ground rules for a respectful and inclusive discussion.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4B8A2-6BE5-45FA-B2F4-1752A5A1B0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07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B37345-5828-4D91-D398-8C571BBD4D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CB5A88-7E36-67DE-C820-551C6F703F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523AE7-D1C2-2B1D-F7E7-5FB9A7ECF7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FA40C-7CF1-0F31-C496-7D317FE4EF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4B8A2-6BE5-45FA-B2F4-1752A5A1B0B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425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B37345-5828-4D91-D398-8C571BBD4D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CB5A88-7E36-67DE-C820-551C6F703F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523AE7-D1C2-2B1D-F7E7-5FB9A7ECF7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FA40C-7CF1-0F31-C496-7D317FE4EF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4B8A2-6BE5-45FA-B2F4-1752A5A1B0B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563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CBD4AF-BA99-4CE8-9095-BA54794AE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6555" y="136525"/>
            <a:ext cx="9144000" cy="2387600"/>
          </a:xfrm>
        </p:spPr>
        <p:txBody>
          <a:bodyPr anchor="b"/>
          <a:lstStyle>
            <a:lvl1pPr algn="ctr">
              <a:defRPr sz="60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3C0EE9-CDEB-4C35-BA40-A5F3599C1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ACB077-1C07-41C5-A1BD-3649455495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1363" y="6442133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1499090A-F1CE-4A7E-A7D2-8785A9B08739}" type="datetimeFigureOut">
              <a:rPr lang="en-GB" smtClean="0"/>
              <a:pPr/>
              <a:t>30/04/2025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3F0A57-2DC4-48B5-A091-B08783E4F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2133"/>
            <a:ext cx="4114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8EC3F6-0557-4C58-BE7B-F0A9DAE9E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431851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E70E2779-5617-4C0F-B20B-922ADEEDC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5A28DF-BB8C-4DD7-86A6-3B9E4A3B6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B0FA1F9-B856-48FD-9F31-39B9D09E8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6F6566-8CA1-4FDF-8292-EEE6DEF32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65407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1499090A-F1CE-4A7E-A7D2-8785A9B08739}" type="datetimeFigureOut">
              <a:rPr lang="en-GB" smtClean="0"/>
              <a:pPr/>
              <a:t>30/04/2025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B5E991-9CEA-46E3-8D18-F98FEA92F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65407"/>
            <a:ext cx="4114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D76591-A24C-4448-8D31-9C54A0DE3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8498" y="6465407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E70E2779-5617-4C0F-B20B-922ADEEDC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63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F6C04D4-838D-4B48-987F-939503CE10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0381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E190B5-6A52-43EE-A9C7-9F5CE8D8D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702A09-37EB-4DF9-A9D1-8E4F0D56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0240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1499090A-F1CE-4A7E-A7D2-8785A9B08739}" type="datetimeFigureOut">
              <a:rPr lang="en-GB" smtClean="0"/>
              <a:pPr/>
              <a:t>30/04/2025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3BBFE6-3374-4154-B692-FC41AEC41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0240"/>
            <a:ext cx="4114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08843C-9FB2-4A92-B4CE-FCF7B20A3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0109" y="6440240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E70E2779-5617-4C0F-B20B-922ADEEDC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843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ght - regu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221000" y="1825200"/>
            <a:ext cx="10515600" cy="3780000"/>
          </a:xfrm>
        </p:spPr>
        <p:txBody>
          <a:bodyPr>
            <a:normAutofit/>
          </a:bodyPr>
          <a:lstStyle>
            <a:lvl1pPr marL="0" indent="0">
              <a:spcAft>
                <a:spcPts val="1200"/>
              </a:spcAft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Click to </a:t>
            </a:r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19200" y="365127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1" dirty="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/>
              <a:t>Click to </a:t>
            </a:r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20061" y="5779693"/>
            <a:ext cx="11571939" cy="10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pic>
        <p:nvPicPr>
          <p:cNvPr id="13" name="Imag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71607" y="6038949"/>
            <a:ext cx="1280054" cy="579072"/>
          </a:xfrm>
          <a:prstGeom prst="rect">
            <a:avLst/>
          </a:prstGeom>
        </p:spPr>
      </p:pic>
      <p:pic>
        <p:nvPicPr>
          <p:cNvPr id="15" name="Image 12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50897" cy="6857433"/>
          </a:xfrm>
          <a:prstGeom prst="rect">
            <a:avLst/>
          </a:prstGeom>
        </p:spPr>
      </p:pic>
      <p:pic>
        <p:nvPicPr>
          <p:cNvPr id="14" name="Image 1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00" y="6369103"/>
            <a:ext cx="1152049" cy="195056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-77433" y="6310244"/>
            <a:ext cx="593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61B4ED5-1BF1-4796-A7B1-2AB2B4308F51}" type="slidenum">
              <a:rPr lang="fr-FR" sz="1400" smtClean="0">
                <a:solidFill>
                  <a:srgbClr val="FFFFFF"/>
                </a:solidFill>
                <a:latin typeface="Corbel" panose="020B0503020204020204" pitchFamily="34" charset="0"/>
              </a:rPr>
              <a:pPr algn="ctr"/>
              <a:t>‹#›</a:t>
            </a:fld>
            <a:endParaRPr lang="fr-FR" sz="1400">
              <a:solidFill>
                <a:srgbClr val="FFFFFF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332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348654"/>
            <a:ext cx="10972440" cy="423314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2" name="PlaceHolder 1">
            <a:extLst>
              <a:ext uri="{FF2B5EF4-FFF2-40B4-BE49-F238E27FC236}">
                <a16:creationId xmlns:a16="http://schemas.microsoft.com/office/drawing/2014/main" id="{DA398F7C-9FBD-11B6-A9C5-AB64EBD27051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43223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GB" sz="1800" b="0" strike="noStrike" spc="-1">
                <a:solidFill>
                  <a:srgbClr val="000000"/>
                </a:solidFill>
                <a:latin typeface="Franklin Gothic Book"/>
              </a:rPr>
              <a:t>Click to edit Master title style</a:t>
            </a:r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425297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23196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2" name="PlaceHolder 1">
            <a:extLst>
              <a:ext uri="{FF2B5EF4-FFF2-40B4-BE49-F238E27FC236}">
                <a16:creationId xmlns:a16="http://schemas.microsoft.com/office/drawing/2014/main" id="{292E16A1-B04F-5181-B670-E489A7D5436E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43223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GB" sz="1800" b="0" strike="noStrike" spc="-1">
                <a:solidFill>
                  <a:srgbClr val="000000"/>
                </a:solidFill>
                <a:latin typeface="Franklin Gothic Book"/>
              </a:rPr>
              <a:t>Click to edit Master title style</a:t>
            </a:r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631603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39028" y="313200"/>
            <a:ext cx="9143640" cy="43223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>
              <a:defRPr>
                <a:solidFill>
                  <a:srgbClr val="55BE8C"/>
                </a:solidFill>
              </a:defRPr>
            </a:lvl1pPr>
          </a:lstStyle>
          <a:p>
            <a:r>
              <a:rPr lang="en-GB" sz="1800" b="0" strike="noStrike" spc="-1" dirty="0">
                <a:solidFill>
                  <a:srgbClr val="000000"/>
                </a:solidFill>
                <a:latin typeface="Franklin Gothic Book"/>
              </a:rPr>
              <a:t>Click to edit Master title style</a:t>
            </a:r>
            <a:endParaRPr lang="en-US" sz="1800" b="0" strike="noStrike" spc="-1" dirty="0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3200" b="0" strike="noStrike" spc="-1">
                <a:latin typeface="Arial"/>
              </a:rPr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19917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D83F33-0C85-4022-8E20-8A023B19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23448C-497B-491B-9A77-86ED1C7EF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B1C5"/>
              </a:buClr>
              <a:defRPr/>
            </a:lvl1pPr>
            <a:lvl2pPr>
              <a:buClr>
                <a:srgbClr val="00B1C5"/>
              </a:buClr>
              <a:defRPr/>
            </a:lvl2pPr>
            <a:lvl3pPr>
              <a:buClr>
                <a:srgbClr val="00B1C5"/>
              </a:buClr>
              <a:defRPr/>
            </a:lvl3pPr>
            <a:lvl4pPr>
              <a:buClr>
                <a:srgbClr val="00B1C5"/>
              </a:buClr>
              <a:defRPr/>
            </a:lvl4pPr>
            <a:lvl5pPr>
              <a:buClr>
                <a:srgbClr val="00B1C5"/>
              </a:buCl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1F4496-DC48-4E14-BDA8-4A0448E0C9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862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1499090A-F1CE-4A7E-A7D2-8785A9B08739}" type="datetimeFigureOut">
              <a:rPr lang="en-GB" smtClean="0"/>
              <a:pPr/>
              <a:t>30/04/2025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5C0F3C-63A4-4871-998C-6028C3846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629"/>
            <a:ext cx="4114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428E10-CC52-4096-8FEA-E2137CFE3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5276" y="644862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E70E2779-5617-4C0F-B20B-922ADEEDC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02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4D370-9FED-4671-8FCC-F29A43FAB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077EA2-3CD1-4698-B396-712E731E1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73ACD1-5DB7-4DFC-978E-650F07FE7F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0240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1499090A-F1CE-4A7E-A7D2-8785A9B08739}" type="datetimeFigureOut">
              <a:rPr lang="en-GB" smtClean="0"/>
              <a:pPr/>
              <a:t>30/04/2025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8F8BA5-D671-4D6D-90AA-F7624633A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0240"/>
            <a:ext cx="4114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20CEE2-2CE7-4720-A945-3034FA8E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6219" y="6440240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E70E2779-5617-4C0F-B20B-922ADEEDC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034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FDE25A-9D5D-4091-8C3C-4595888AB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423189-3C05-4E01-AD2A-169216510A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00B1C5"/>
              </a:buClr>
              <a:defRPr/>
            </a:lvl1pPr>
            <a:lvl2pPr>
              <a:buClr>
                <a:srgbClr val="00B1C5"/>
              </a:buClr>
              <a:defRPr/>
            </a:lvl2pPr>
            <a:lvl3pPr>
              <a:buClr>
                <a:srgbClr val="00B1C5"/>
              </a:buClr>
              <a:defRPr/>
            </a:lvl3pPr>
            <a:lvl4pPr>
              <a:buClr>
                <a:srgbClr val="00B1C5"/>
              </a:buClr>
              <a:defRPr/>
            </a:lvl4pPr>
            <a:lvl5pPr>
              <a:buClr>
                <a:srgbClr val="00B1C5"/>
              </a:buCl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2296DF6-E5FB-469D-AE1E-F6FDB91BA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00B1C5"/>
              </a:buClr>
              <a:defRPr/>
            </a:lvl1pPr>
            <a:lvl2pPr>
              <a:buClr>
                <a:srgbClr val="00B1C5"/>
              </a:buClr>
              <a:defRPr/>
            </a:lvl2pPr>
            <a:lvl3pPr>
              <a:buClr>
                <a:srgbClr val="00B1C5"/>
              </a:buClr>
              <a:defRPr/>
            </a:lvl3pPr>
            <a:lvl4pPr>
              <a:buClr>
                <a:srgbClr val="00B1C5"/>
              </a:buClr>
              <a:defRPr/>
            </a:lvl4pPr>
            <a:lvl5pPr>
              <a:buClr>
                <a:srgbClr val="00B1C5"/>
              </a:buCl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B9B387-B5FB-4E33-9373-C9E30164BC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57018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1499090A-F1CE-4A7E-A7D2-8785A9B08739}" type="datetimeFigureOut">
              <a:rPr lang="en-GB" smtClean="0"/>
              <a:pPr/>
              <a:t>30/04/2025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D9844D-D0FB-4AD9-969A-533456EF7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7018"/>
            <a:ext cx="4114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A6241F-592B-4C38-87C0-4689FED91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3331" y="6457018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E70E2779-5617-4C0F-B20B-922ADEEDC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20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4A953-337B-41B1-98F0-07AD861F5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794" y="365125"/>
            <a:ext cx="93537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25AF41-EA59-4B98-AEE0-7252EB831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1C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BE83BD-8F39-4B04-921B-C8E6B70C6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7597036-DE7E-4327-AB5A-58AE717B67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1C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FD4F1CC-7295-4C7B-BEE7-EB487513C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E470111-E36D-46CA-ABD3-379769DDC0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1851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1499090A-F1CE-4A7E-A7D2-8785A9B08739}" type="datetimeFigureOut">
              <a:rPr lang="en-GB" smtClean="0"/>
              <a:pPr/>
              <a:t>30/04/2025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08FF31F-DE6C-42B2-8B57-31206F072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1851"/>
            <a:ext cx="4114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4FAC100-E146-4D14-B629-FBE476FC2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7221" y="6431851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E70E2779-5617-4C0F-B20B-922ADEEDC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473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AD6AAF-690E-4DBC-B209-EFCE95C6D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371742C-4ED3-4D9A-BD5E-B1AF1AD7DC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862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1499090A-F1CE-4A7E-A7D2-8785A9B08739}" type="datetimeFigureOut">
              <a:rPr lang="en-GB" smtClean="0"/>
              <a:pPr/>
              <a:t>30/04/2025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7AA7BC7-BB3F-42F4-A179-ECDB4131E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629"/>
            <a:ext cx="4114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03C9F65-34C1-4ABD-9EEA-B2C85ADC9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48164" y="644862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E70E2779-5617-4C0F-B20B-922ADEEDC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66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8C817B9-0A74-478A-BA95-31B903DF44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862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1499090A-F1CE-4A7E-A7D2-8785A9B08739}" type="datetimeFigureOut">
              <a:rPr lang="en-GB" smtClean="0"/>
              <a:pPr/>
              <a:t>30/04/2025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A105839-EC88-4DA4-B091-29751CCC3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629"/>
            <a:ext cx="4114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25CBE20-F8AD-42D9-8776-49E3DBDB8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6887" y="644862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E70E2779-5617-4C0F-B20B-922ADEEDC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768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4A0E99-AEFF-4849-BDA8-D8467A481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3EEFD6-3F2A-4284-8B3C-5B8839C2D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8224A7-86E9-4EED-9C80-36B449EFC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F53734-6264-4AD9-B8B9-468FBA52FD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0240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1499090A-F1CE-4A7E-A7D2-8785A9B08739}" type="datetimeFigureOut">
              <a:rPr lang="en-GB" smtClean="0"/>
              <a:pPr/>
              <a:t>30/04/2025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2AC2AF-0E1C-4A9A-B423-126D1A68C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0240"/>
            <a:ext cx="4114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293939-6A7E-4F3F-B9E3-1BB14BB74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0109" y="6440240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E70E2779-5617-4C0F-B20B-922ADEEDC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56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46742B-3AD9-45AB-B2C3-2CCED32E0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0F64865-C85B-4B88-8C09-1D549BABF1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7885832-F479-4580-8507-8D77A8AA91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45035A-0A83-481A-95CA-73DF8D798B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862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1499090A-F1CE-4A7E-A7D2-8785A9B08739}" type="datetimeFigureOut">
              <a:rPr lang="en-GB" smtClean="0"/>
              <a:pPr/>
              <a:t>30/04/2025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9C700C-5845-4D04-9537-805E72907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629"/>
            <a:ext cx="4114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B27D762-6FF3-47F7-86D3-BAC04C797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0109" y="644862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E70E2779-5617-4C0F-B20B-922ADEEDC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27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CCD1D-AB6B-4847-8A4B-8C94A550E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567" y="142647"/>
            <a:ext cx="890106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3454B8-3AEF-49FC-ADB3-09DE96716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C3E552-7117-4AA9-A09F-5EC0063BEF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9090A-F1CE-4A7E-A7D2-8785A9B08739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528574-BF86-4AC2-8420-443E0F0F45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1A5EA5-D8CB-420E-BBE1-DED825AF5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E2779-5617-4C0F-B20B-922ADEEDC03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uadroTexto 8"/>
          <p:cNvSpPr txBox="1"/>
          <p:nvPr userDrawn="1"/>
        </p:nvSpPr>
        <p:spPr>
          <a:xfrm>
            <a:off x="7298725" y="6447872"/>
            <a:ext cx="4723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>
                <a:solidFill>
                  <a:schemeClr val="accent1"/>
                </a:solidFill>
              </a:rPr>
              <a:t>1</a:t>
            </a:r>
            <a:r>
              <a:rPr lang="es-ES" sz="1600" baseline="30000">
                <a:solidFill>
                  <a:schemeClr val="accent1"/>
                </a:solidFill>
              </a:rPr>
              <a:t>st </a:t>
            </a:r>
            <a:r>
              <a:rPr lang="es-ES" sz="1600">
                <a:solidFill>
                  <a:schemeClr val="accent1"/>
                </a:solidFill>
              </a:rPr>
              <a:t>Meeting of the OA coordinators, 1</a:t>
            </a:r>
            <a:r>
              <a:rPr lang="es-ES" sz="1600" baseline="30000">
                <a:solidFill>
                  <a:schemeClr val="accent1"/>
                </a:solidFill>
              </a:rPr>
              <a:t>st</a:t>
            </a:r>
            <a:r>
              <a:rPr lang="es-ES" sz="1600">
                <a:solidFill>
                  <a:schemeClr val="accent1"/>
                </a:solidFill>
              </a:rPr>
              <a:t> June 2022</a:t>
            </a:r>
            <a:endParaRPr lang="en-GB" sz="1600">
              <a:solidFill>
                <a:schemeClr val="accent1"/>
              </a:solidFill>
            </a:endParaRPr>
          </a:p>
        </p:txBody>
      </p:sp>
      <p:sp>
        <p:nvSpPr>
          <p:cNvPr id="10" name="Rectangle 6"/>
          <p:cNvSpPr/>
          <p:nvPr userDrawn="1"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1BD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7"/>
          <p:cNvSpPr/>
          <p:nvPr userDrawn="1"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0039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DB3E6C-B0B7-49C8-A07C-340571805C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80433" y="134063"/>
            <a:ext cx="1367361" cy="642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91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7" r:id="rId12"/>
    <p:sldLayoutId id="2147483688" r:id="rId13"/>
    <p:sldLayoutId id="2147483689" r:id="rId14"/>
    <p:sldLayoutId id="2147483691" r:id="rId1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95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B1C5"/>
        </a:buClr>
        <a:buFont typeface="Arial" panose="020B0604020202020204" pitchFamily="34" charset="0"/>
        <a:buChar char="•"/>
        <a:defRPr sz="2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B1C5"/>
        </a:buClr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B1C5"/>
        </a:buClr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B1C5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B1C5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2B637-6871-6EB8-6E2A-EA4507BCBE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724" y="868362"/>
            <a:ext cx="10867697" cy="1893888"/>
          </a:xfrm>
        </p:spPr>
        <p:txBody>
          <a:bodyPr>
            <a:normAutofit/>
          </a:bodyPr>
          <a:lstStyle/>
          <a:p>
            <a:r>
              <a:rPr lang="en-IE" sz="5400" b="0" dirty="0">
                <a:solidFill>
                  <a:srgbClr val="00B1C5"/>
                </a:solidFill>
                <a:latin typeface="+mn-lt"/>
              </a:rPr>
              <a:t>ERN Care Pathway Development</a:t>
            </a:r>
            <a:endParaRPr lang="en-GB" sz="5400" b="0" dirty="0">
              <a:solidFill>
                <a:srgbClr val="00B1C5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723766-6F0D-AA96-9E03-085EDB1374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9766" y="3151082"/>
            <a:ext cx="9144000" cy="1439968"/>
          </a:xfrm>
        </p:spPr>
        <p:txBody>
          <a:bodyPr>
            <a:normAutofit fontScale="55000" lnSpcReduction="20000"/>
          </a:bodyPr>
          <a:lstStyle/>
          <a:p>
            <a:r>
              <a:rPr lang="en-GB" sz="4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Workshop Template to map the patient community needs</a:t>
            </a:r>
          </a:p>
          <a:p>
            <a:endParaRPr lang="en-GB" sz="4400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en-GB" sz="4400" i="1" dirty="0">
                <a:solidFill>
                  <a:schemeClr val="tx2"/>
                </a:solidFill>
                <a:highlight>
                  <a:srgbClr val="F4BCD6"/>
                </a:highlight>
                <a:latin typeface="+mj-lt"/>
                <a:ea typeface="+mj-ea"/>
                <a:cs typeface="+mj-cs"/>
              </a:rPr>
              <a:t>Please adapt slides 6-13 to the stages covered by the care pathway that is being developed in your ERN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359A84DA-2636-02BC-48EE-DEFCBEAC95B9}"/>
              </a:ext>
            </a:extLst>
          </p:cNvPr>
          <p:cNvSpPr txBox="1">
            <a:spLocks/>
          </p:cNvSpPr>
          <p:nvPr/>
        </p:nvSpPr>
        <p:spPr>
          <a:xfrm>
            <a:off x="7373006" y="5711608"/>
            <a:ext cx="4587766" cy="366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B1C5"/>
              </a:buClr>
              <a:buFont typeface="Arial" panose="020B0604020202020204" pitchFamily="34" charset="0"/>
              <a:buNone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B1C5"/>
              </a:buClr>
              <a:buFont typeface="Arial" panose="020B0604020202020204" pitchFamily="34" charset="0"/>
              <a:buNone/>
              <a:defRPr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B1C5"/>
              </a:buClr>
              <a:buFont typeface="Arial" panose="020B0604020202020204" pitchFamily="34" charset="0"/>
              <a:buNone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B1C5"/>
              </a:buClr>
              <a:buFont typeface="Arial" panose="020B0604020202020204" pitchFamily="34" charset="0"/>
              <a:buNone/>
              <a:defRPr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B1C5"/>
              </a:buClr>
              <a:buFont typeface="Arial" panose="020B0604020202020204" pitchFamily="34" charset="0"/>
              <a:buNone/>
              <a:defRPr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800" dirty="0"/>
              <a:t>(Add name of Patient Group), (Add Date)</a:t>
            </a:r>
          </a:p>
        </p:txBody>
      </p:sp>
    </p:spTree>
    <p:extLst>
      <p:ext uri="{BB962C8B-B14F-4D97-AF65-F5344CB8AC3E}">
        <p14:creationId xmlns:p14="http://schemas.microsoft.com/office/powerpoint/2010/main" val="4174051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710014"/>
          </a:xfrm>
        </p:spPr>
        <p:txBody>
          <a:bodyPr/>
          <a:lstStyle/>
          <a:p>
            <a:pPr algn="l"/>
            <a:r>
              <a:rPr lang="en-GB" dirty="0"/>
              <a:t>First symptoms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9495DD14-C5F0-BCDF-72E5-7A6146E73BA8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348654"/>
            <a:ext cx="5354280" cy="215270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chemeClr val="accent1"/>
                </a:solidFill>
              </a:rPr>
              <a:t>Disciplines involved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962C9D4C-701F-5EDB-BC1B-B5060AA1D52F}"/>
              </a:ext>
            </a:extLst>
          </p:cNvPr>
          <p:cNvSpPr txBox="1">
            <a:spLocks/>
          </p:cNvSpPr>
          <p:nvPr/>
        </p:nvSpPr>
        <p:spPr>
          <a:xfrm>
            <a:off x="623196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rgbClr val="55BE8C"/>
                </a:solidFill>
              </a:rPr>
              <a:t>Selected parameters to include and detail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</p:spTree>
    <p:extLst>
      <p:ext uri="{BB962C8B-B14F-4D97-AF65-F5344CB8AC3E}">
        <p14:creationId xmlns:p14="http://schemas.microsoft.com/office/powerpoint/2010/main" val="3097502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710014"/>
          </a:xfrm>
        </p:spPr>
        <p:txBody>
          <a:bodyPr/>
          <a:lstStyle/>
          <a:p>
            <a:pPr algn="l"/>
            <a:r>
              <a:rPr lang="en-GB" dirty="0"/>
              <a:t>Diagnosis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9495DD14-C5F0-BCDF-72E5-7A6146E73BA8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348654"/>
            <a:ext cx="5354280" cy="215270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chemeClr val="accent1"/>
                </a:solidFill>
              </a:rPr>
              <a:t>Disciplines involved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962C9D4C-701F-5EDB-BC1B-B5060AA1D52F}"/>
              </a:ext>
            </a:extLst>
          </p:cNvPr>
          <p:cNvSpPr txBox="1">
            <a:spLocks/>
          </p:cNvSpPr>
          <p:nvPr/>
        </p:nvSpPr>
        <p:spPr>
          <a:xfrm>
            <a:off x="623196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rgbClr val="55BE8C"/>
                </a:solidFill>
              </a:rPr>
              <a:t>Selected parameters to include and detail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</p:spTree>
    <p:extLst>
      <p:ext uri="{BB962C8B-B14F-4D97-AF65-F5344CB8AC3E}">
        <p14:creationId xmlns:p14="http://schemas.microsoft.com/office/powerpoint/2010/main" val="992254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710014"/>
          </a:xfrm>
        </p:spPr>
        <p:txBody>
          <a:bodyPr/>
          <a:lstStyle/>
          <a:p>
            <a:pPr algn="l"/>
            <a:r>
              <a:rPr lang="en-GB" dirty="0"/>
              <a:t>Intervention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9495DD14-C5F0-BCDF-72E5-7A6146E73BA8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348654"/>
            <a:ext cx="5354280" cy="215270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chemeClr val="accent1"/>
                </a:solidFill>
              </a:rPr>
              <a:t>Disciplines involved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962C9D4C-701F-5EDB-BC1B-B5060AA1D52F}"/>
              </a:ext>
            </a:extLst>
          </p:cNvPr>
          <p:cNvSpPr txBox="1">
            <a:spLocks/>
          </p:cNvSpPr>
          <p:nvPr/>
        </p:nvSpPr>
        <p:spPr>
          <a:xfrm>
            <a:off x="623196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rgbClr val="55BE8C"/>
                </a:solidFill>
              </a:rPr>
              <a:t>Selected parameters to include and detail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</p:spTree>
    <p:extLst>
      <p:ext uri="{BB962C8B-B14F-4D97-AF65-F5344CB8AC3E}">
        <p14:creationId xmlns:p14="http://schemas.microsoft.com/office/powerpoint/2010/main" val="4281447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710014"/>
          </a:xfrm>
        </p:spPr>
        <p:txBody>
          <a:bodyPr/>
          <a:lstStyle/>
          <a:p>
            <a:pPr algn="l"/>
            <a:r>
              <a:rPr lang="en-GB" dirty="0"/>
              <a:t>Transition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9495DD14-C5F0-BCDF-72E5-7A6146E73BA8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348654"/>
            <a:ext cx="5354280" cy="215270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chemeClr val="accent1"/>
                </a:solidFill>
              </a:rPr>
              <a:t>Disciplines involved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962C9D4C-701F-5EDB-BC1B-B5060AA1D52F}"/>
              </a:ext>
            </a:extLst>
          </p:cNvPr>
          <p:cNvSpPr txBox="1">
            <a:spLocks/>
          </p:cNvSpPr>
          <p:nvPr/>
        </p:nvSpPr>
        <p:spPr>
          <a:xfrm>
            <a:off x="623196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rgbClr val="55BE8C"/>
                </a:solidFill>
              </a:rPr>
              <a:t>Selected parameters to include and detail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</p:spTree>
    <p:extLst>
      <p:ext uri="{BB962C8B-B14F-4D97-AF65-F5344CB8AC3E}">
        <p14:creationId xmlns:p14="http://schemas.microsoft.com/office/powerpoint/2010/main" val="595083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583407" y="400366"/>
            <a:ext cx="9143640" cy="710014"/>
          </a:xfrm>
        </p:spPr>
        <p:txBody>
          <a:bodyPr/>
          <a:lstStyle/>
          <a:p>
            <a:r>
              <a:rPr lang="en-US" dirty="0"/>
              <a:t>General Outcome Measures</a:t>
            </a:r>
            <a:endParaRPr lang="en-GB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9495DD14-C5F0-BCDF-72E5-7A6146E73BA8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439028" y="1906918"/>
            <a:ext cx="5827018" cy="3531356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600" dirty="0"/>
              <a:t>Add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600" dirty="0"/>
              <a:t>Add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600" dirty="0"/>
              <a:t>Add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600" dirty="0"/>
              <a:t>Add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600" dirty="0"/>
              <a:t>Add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600" dirty="0"/>
              <a:t>Add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600" dirty="0"/>
              <a:t>Add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600" dirty="0"/>
              <a:t>Add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GB" sz="1600" dirty="0"/>
          </a:p>
        </p:txBody>
      </p:sp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18562FCD-59F0-CC87-E28B-609407CCE322}"/>
              </a:ext>
            </a:extLst>
          </p:cNvPr>
          <p:cNvSpPr txBox="1">
            <a:spLocks/>
          </p:cNvSpPr>
          <p:nvPr/>
        </p:nvSpPr>
        <p:spPr>
          <a:xfrm>
            <a:off x="1952557" y="5205459"/>
            <a:ext cx="8275395" cy="542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395C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chemeClr val="accent5"/>
                </a:solidFill>
              </a:rPr>
              <a:t>Key Performance Indicators will be developed to trace progress towards these outcomes</a:t>
            </a:r>
          </a:p>
        </p:txBody>
      </p:sp>
    </p:spTree>
    <p:extLst>
      <p:ext uri="{BB962C8B-B14F-4D97-AF65-F5344CB8AC3E}">
        <p14:creationId xmlns:p14="http://schemas.microsoft.com/office/powerpoint/2010/main" val="3199385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881790" y="563995"/>
            <a:ext cx="9143640" cy="710014"/>
          </a:xfrm>
        </p:spPr>
        <p:txBody>
          <a:bodyPr/>
          <a:lstStyle/>
          <a:p>
            <a:r>
              <a:rPr lang="en-GB" sz="3600" dirty="0"/>
              <a:t>I</a:t>
            </a:r>
            <a:r>
              <a:rPr lang="en-US" sz="3600" dirty="0" err="1"/>
              <a:t>nformation</a:t>
            </a:r>
            <a:r>
              <a:rPr lang="en-US" sz="3600" dirty="0"/>
              <a:t> and evidence used to develop the care pathway</a:t>
            </a:r>
            <a:endParaRPr lang="en-GB" dirty="0"/>
          </a:p>
        </p:txBody>
      </p:sp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18562FCD-59F0-CC87-E28B-609407CCE322}"/>
              </a:ext>
            </a:extLst>
          </p:cNvPr>
          <p:cNvSpPr txBox="1">
            <a:spLocks/>
          </p:cNvSpPr>
          <p:nvPr/>
        </p:nvSpPr>
        <p:spPr>
          <a:xfrm>
            <a:off x="1952554" y="4369867"/>
            <a:ext cx="8275395" cy="542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395C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chemeClr val="tx1"/>
                </a:solidFill>
              </a:rPr>
              <a:t>Key Performance Indicators will be developed to trace progress towards these outcomes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6B8BE6A-85EB-DECE-112E-964C9A9BC1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202320"/>
              </p:ext>
            </p:extLst>
          </p:nvPr>
        </p:nvGraphicFramePr>
        <p:xfrm>
          <a:off x="1518433" y="1897211"/>
          <a:ext cx="9143639" cy="2472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4059">
                  <a:extLst>
                    <a:ext uri="{9D8B030D-6E8A-4147-A177-3AD203B41FA5}">
                      <a16:colId xmlns:a16="http://schemas.microsoft.com/office/drawing/2014/main" val="768950215"/>
                    </a:ext>
                  </a:extLst>
                </a:gridCol>
                <a:gridCol w="5789580">
                  <a:extLst>
                    <a:ext uri="{9D8B030D-6E8A-4147-A177-3AD203B41FA5}">
                      <a16:colId xmlns:a16="http://schemas.microsoft.com/office/drawing/2014/main" val="4282018342"/>
                    </a:ext>
                  </a:extLst>
                </a:gridCol>
              </a:tblGrid>
              <a:tr h="48323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</a:pPr>
                      <a:r>
                        <a:rPr lang="en-GB" sz="1800" b="1" kern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en-US" sz="1800" b="1" kern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21BDB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</a:pPr>
                      <a:r>
                        <a:rPr lang="en-GB" sz="1800" b="1" kern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</a:t>
                      </a:r>
                      <a:endParaRPr lang="en-US" sz="1800" b="1" kern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21BD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768730"/>
                  </a:ext>
                </a:extLst>
              </a:tr>
              <a:tr h="483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E" sz="1800" kern="0" dirty="0">
                          <a:effectLst/>
                        </a:rPr>
                        <a:t>Orphanet </a:t>
                      </a:r>
                      <a:endParaRPr lang="en-US" sz="1800" b="1" kern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21BD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i="1" dirty="0">
                          <a:effectLst/>
                        </a:rPr>
                        <a:t> Add </a:t>
                      </a:r>
                      <a:r>
                        <a:rPr lang="en-IE" sz="1800" i="1" dirty="0" err="1">
                          <a:effectLst/>
                        </a:rPr>
                        <a:t>Orphacode</a:t>
                      </a:r>
                      <a:r>
                        <a:rPr lang="en-IE" sz="1800" i="1" dirty="0">
                          <a:effectLst/>
                        </a:rPr>
                        <a:t>, Orphanet definition &amp; link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9F7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72221"/>
                  </a:ext>
                </a:extLst>
              </a:tr>
              <a:tr h="753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E" sz="1800" kern="0" dirty="0">
                          <a:effectLst/>
                        </a:rPr>
                        <a:t>Evidence</a:t>
                      </a:r>
                      <a:endParaRPr lang="en-US" sz="1800" b="1" kern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21BD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i="1" dirty="0">
                          <a:effectLst/>
                        </a:rPr>
                        <a:t>Add any Clinical Practice Guidelines and other key publications/evidence used to inform the care pathway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9F7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942896"/>
                  </a:ext>
                </a:extLst>
              </a:tr>
              <a:tr h="753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dirty="0">
                          <a:effectLst/>
                        </a:rPr>
                        <a:t>ERN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21BD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 i="1" dirty="0">
                          <a:effectLst/>
                        </a:rPr>
                        <a:t>Add references to relevant ERN-endorsed resources (</a:t>
                      </a:r>
                      <a:r>
                        <a:rPr lang="en-IE" sz="1800" i="1" dirty="0" err="1">
                          <a:effectLst/>
                        </a:rPr>
                        <a:t>e.g</a:t>
                      </a:r>
                      <a:r>
                        <a:rPr lang="en-IE" sz="1800" i="1" dirty="0">
                          <a:effectLst/>
                        </a:rPr>
                        <a:t>: Patient Journeys, Consensus Statements, etc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9F7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872709"/>
                  </a:ext>
                </a:extLst>
              </a:tr>
            </a:tbl>
          </a:graphicData>
        </a:graphic>
      </p:graphicFrame>
      <p:pic>
        <p:nvPicPr>
          <p:cNvPr id="8" name="Graphic 7" descr="Lightbulb outline">
            <a:extLst>
              <a:ext uri="{FF2B5EF4-FFF2-40B4-BE49-F238E27FC236}">
                <a16:creationId xmlns:a16="http://schemas.microsoft.com/office/drawing/2014/main" id="{B53F3038-34B9-DC46-4856-68442B2F6F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2830" y="4993069"/>
            <a:ext cx="588960" cy="588960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6DBD90A-8242-71FD-077B-9A122EA433DD}"/>
              </a:ext>
            </a:extLst>
          </p:cNvPr>
          <p:cNvSpPr txBox="1">
            <a:spLocks/>
          </p:cNvSpPr>
          <p:nvPr/>
        </p:nvSpPr>
        <p:spPr>
          <a:xfrm>
            <a:off x="881790" y="5167717"/>
            <a:ext cx="9521301" cy="5124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/>
              <a:t>Is there any additional information that you think is missing and could be used to develop the care pathway? Note down here any ideas</a:t>
            </a:r>
          </a:p>
        </p:txBody>
      </p:sp>
    </p:spTree>
    <p:extLst>
      <p:ext uri="{BB962C8B-B14F-4D97-AF65-F5344CB8AC3E}">
        <p14:creationId xmlns:p14="http://schemas.microsoft.com/office/powerpoint/2010/main" val="2087643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BD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4B4FF-7BF1-693F-2067-13A7209B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469" y="1868557"/>
            <a:ext cx="8901061" cy="181886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3. Mapping Patient Community Needs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636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688761"/>
          </a:xfrm>
        </p:spPr>
        <p:txBody>
          <a:bodyPr/>
          <a:lstStyle/>
          <a:p>
            <a:pPr algn="l"/>
            <a:r>
              <a:rPr lang="en-GB" sz="4000" dirty="0">
                <a:latin typeface="Calibri Light" panose="020F0302020204030204"/>
              </a:rPr>
              <a:t>Mapping Patient Needs</a:t>
            </a:r>
          </a:p>
        </p:txBody>
      </p:sp>
      <p:sp>
        <p:nvSpPr>
          <p:cNvPr id="6" name="Freeform 9">
            <a:extLst>
              <a:ext uri="{FF2B5EF4-FFF2-40B4-BE49-F238E27FC236}">
                <a16:creationId xmlns:a16="http://schemas.microsoft.com/office/drawing/2014/main" id="{8C2A70A5-2AA7-A122-D463-B0AAB999B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6436" y="3556069"/>
            <a:ext cx="535641" cy="332372"/>
          </a:xfrm>
          <a:custGeom>
            <a:avLst/>
            <a:gdLst>
              <a:gd name="T0" fmla="*/ 0 w 862"/>
              <a:gd name="T1" fmla="*/ 403 h 534"/>
              <a:gd name="T2" fmla="*/ 0 w 862"/>
              <a:gd name="T3" fmla="*/ 131 h 534"/>
              <a:gd name="T4" fmla="*/ 0 w 862"/>
              <a:gd name="T5" fmla="*/ 131 h 534"/>
              <a:gd name="T6" fmla="*/ 41 w 862"/>
              <a:gd name="T7" fmla="*/ 89 h 534"/>
              <a:gd name="T8" fmla="*/ 424 w 862"/>
              <a:gd name="T9" fmla="*/ 89 h 534"/>
              <a:gd name="T10" fmla="*/ 424 w 862"/>
              <a:gd name="T11" fmla="*/ 89 h 534"/>
              <a:gd name="T12" fmla="*/ 463 w 862"/>
              <a:gd name="T13" fmla="*/ 50 h 534"/>
              <a:gd name="T14" fmla="*/ 463 w 862"/>
              <a:gd name="T15" fmla="*/ 50 h 534"/>
              <a:gd name="T16" fmla="*/ 524 w 862"/>
              <a:gd name="T17" fmla="*/ 17 h 534"/>
              <a:gd name="T18" fmla="*/ 838 w 862"/>
              <a:gd name="T19" fmla="*/ 232 h 534"/>
              <a:gd name="T20" fmla="*/ 838 w 862"/>
              <a:gd name="T21" fmla="*/ 232 h 534"/>
              <a:gd name="T22" fmla="*/ 838 w 862"/>
              <a:gd name="T23" fmla="*/ 300 h 534"/>
              <a:gd name="T24" fmla="*/ 524 w 862"/>
              <a:gd name="T25" fmla="*/ 515 h 534"/>
              <a:gd name="T26" fmla="*/ 524 w 862"/>
              <a:gd name="T27" fmla="*/ 515 h 534"/>
              <a:gd name="T28" fmla="*/ 463 w 862"/>
              <a:gd name="T29" fmla="*/ 483 h 534"/>
              <a:gd name="T30" fmla="*/ 463 w 862"/>
              <a:gd name="T31" fmla="*/ 483 h 534"/>
              <a:gd name="T32" fmla="*/ 424 w 862"/>
              <a:gd name="T33" fmla="*/ 444 h 534"/>
              <a:gd name="T34" fmla="*/ 41 w 862"/>
              <a:gd name="T35" fmla="*/ 444 h 534"/>
              <a:gd name="T36" fmla="*/ 41 w 862"/>
              <a:gd name="T37" fmla="*/ 444 h 534"/>
              <a:gd name="T38" fmla="*/ 0 w 862"/>
              <a:gd name="T39" fmla="*/ 403 h 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62" h="534">
                <a:moveTo>
                  <a:pt x="0" y="403"/>
                </a:moveTo>
                <a:lnTo>
                  <a:pt x="0" y="131"/>
                </a:lnTo>
                <a:lnTo>
                  <a:pt x="0" y="131"/>
                </a:lnTo>
                <a:cubicBezTo>
                  <a:pt x="0" y="107"/>
                  <a:pt x="19" y="89"/>
                  <a:pt x="41" y="89"/>
                </a:cubicBezTo>
                <a:lnTo>
                  <a:pt x="424" y="89"/>
                </a:lnTo>
                <a:lnTo>
                  <a:pt x="424" y="89"/>
                </a:lnTo>
                <a:cubicBezTo>
                  <a:pt x="445" y="89"/>
                  <a:pt x="463" y="72"/>
                  <a:pt x="463" y="50"/>
                </a:cubicBezTo>
                <a:lnTo>
                  <a:pt x="463" y="50"/>
                </a:lnTo>
                <a:cubicBezTo>
                  <a:pt x="463" y="19"/>
                  <a:pt x="498" y="0"/>
                  <a:pt x="524" y="17"/>
                </a:cubicBezTo>
                <a:lnTo>
                  <a:pt x="838" y="232"/>
                </a:lnTo>
                <a:lnTo>
                  <a:pt x="838" y="232"/>
                </a:lnTo>
                <a:cubicBezTo>
                  <a:pt x="861" y="249"/>
                  <a:pt x="861" y="284"/>
                  <a:pt x="838" y="300"/>
                </a:cubicBezTo>
                <a:lnTo>
                  <a:pt x="524" y="515"/>
                </a:lnTo>
                <a:lnTo>
                  <a:pt x="524" y="515"/>
                </a:lnTo>
                <a:cubicBezTo>
                  <a:pt x="498" y="533"/>
                  <a:pt x="463" y="514"/>
                  <a:pt x="463" y="483"/>
                </a:cubicBezTo>
                <a:lnTo>
                  <a:pt x="463" y="483"/>
                </a:lnTo>
                <a:cubicBezTo>
                  <a:pt x="463" y="461"/>
                  <a:pt x="445" y="444"/>
                  <a:pt x="424" y="444"/>
                </a:cubicBezTo>
                <a:lnTo>
                  <a:pt x="41" y="444"/>
                </a:lnTo>
                <a:lnTo>
                  <a:pt x="41" y="444"/>
                </a:lnTo>
                <a:cubicBezTo>
                  <a:pt x="19" y="444"/>
                  <a:pt x="0" y="426"/>
                  <a:pt x="0" y="403"/>
                </a:cubicBezTo>
              </a:path>
            </a:pathLst>
          </a:custGeom>
          <a:solidFill>
            <a:srgbClr val="E2EC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6"/>
          </a:p>
        </p:txBody>
      </p:sp>
      <p:sp>
        <p:nvSpPr>
          <p:cNvPr id="7" name="Freeform 10">
            <a:extLst>
              <a:ext uri="{FF2B5EF4-FFF2-40B4-BE49-F238E27FC236}">
                <a16:creationId xmlns:a16="http://schemas.microsoft.com/office/drawing/2014/main" id="{E39517E3-77AE-C6F1-B220-D1F9269D5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9834" y="3538442"/>
            <a:ext cx="535641" cy="332372"/>
          </a:xfrm>
          <a:custGeom>
            <a:avLst/>
            <a:gdLst>
              <a:gd name="T0" fmla="*/ 0 w 862"/>
              <a:gd name="T1" fmla="*/ 403 h 534"/>
              <a:gd name="T2" fmla="*/ 0 w 862"/>
              <a:gd name="T3" fmla="*/ 131 h 534"/>
              <a:gd name="T4" fmla="*/ 0 w 862"/>
              <a:gd name="T5" fmla="*/ 131 h 534"/>
              <a:gd name="T6" fmla="*/ 41 w 862"/>
              <a:gd name="T7" fmla="*/ 89 h 534"/>
              <a:gd name="T8" fmla="*/ 423 w 862"/>
              <a:gd name="T9" fmla="*/ 89 h 534"/>
              <a:gd name="T10" fmla="*/ 423 w 862"/>
              <a:gd name="T11" fmla="*/ 89 h 534"/>
              <a:gd name="T12" fmla="*/ 462 w 862"/>
              <a:gd name="T13" fmla="*/ 50 h 534"/>
              <a:gd name="T14" fmla="*/ 462 w 862"/>
              <a:gd name="T15" fmla="*/ 50 h 534"/>
              <a:gd name="T16" fmla="*/ 524 w 862"/>
              <a:gd name="T17" fmla="*/ 17 h 534"/>
              <a:gd name="T18" fmla="*/ 837 w 862"/>
              <a:gd name="T19" fmla="*/ 232 h 534"/>
              <a:gd name="T20" fmla="*/ 837 w 862"/>
              <a:gd name="T21" fmla="*/ 232 h 534"/>
              <a:gd name="T22" fmla="*/ 837 w 862"/>
              <a:gd name="T23" fmla="*/ 300 h 534"/>
              <a:gd name="T24" fmla="*/ 523 w 862"/>
              <a:gd name="T25" fmla="*/ 515 h 534"/>
              <a:gd name="T26" fmla="*/ 523 w 862"/>
              <a:gd name="T27" fmla="*/ 515 h 534"/>
              <a:gd name="T28" fmla="*/ 462 w 862"/>
              <a:gd name="T29" fmla="*/ 483 h 534"/>
              <a:gd name="T30" fmla="*/ 462 w 862"/>
              <a:gd name="T31" fmla="*/ 483 h 534"/>
              <a:gd name="T32" fmla="*/ 424 w 862"/>
              <a:gd name="T33" fmla="*/ 444 h 534"/>
              <a:gd name="T34" fmla="*/ 41 w 862"/>
              <a:gd name="T35" fmla="*/ 444 h 534"/>
              <a:gd name="T36" fmla="*/ 41 w 862"/>
              <a:gd name="T37" fmla="*/ 444 h 534"/>
              <a:gd name="T38" fmla="*/ 0 w 862"/>
              <a:gd name="T39" fmla="*/ 403 h 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62" h="534">
                <a:moveTo>
                  <a:pt x="0" y="403"/>
                </a:moveTo>
                <a:lnTo>
                  <a:pt x="0" y="131"/>
                </a:lnTo>
                <a:lnTo>
                  <a:pt x="0" y="131"/>
                </a:lnTo>
                <a:cubicBezTo>
                  <a:pt x="0" y="107"/>
                  <a:pt x="18" y="89"/>
                  <a:pt x="41" y="89"/>
                </a:cubicBezTo>
                <a:lnTo>
                  <a:pt x="423" y="89"/>
                </a:lnTo>
                <a:lnTo>
                  <a:pt x="423" y="89"/>
                </a:lnTo>
                <a:cubicBezTo>
                  <a:pt x="445" y="89"/>
                  <a:pt x="462" y="72"/>
                  <a:pt x="462" y="50"/>
                </a:cubicBezTo>
                <a:lnTo>
                  <a:pt x="462" y="50"/>
                </a:lnTo>
                <a:cubicBezTo>
                  <a:pt x="462" y="19"/>
                  <a:pt x="498" y="0"/>
                  <a:pt x="524" y="17"/>
                </a:cubicBezTo>
                <a:lnTo>
                  <a:pt x="837" y="232"/>
                </a:lnTo>
                <a:lnTo>
                  <a:pt x="837" y="232"/>
                </a:lnTo>
                <a:cubicBezTo>
                  <a:pt x="861" y="249"/>
                  <a:pt x="861" y="284"/>
                  <a:pt x="837" y="300"/>
                </a:cubicBezTo>
                <a:lnTo>
                  <a:pt x="523" y="515"/>
                </a:lnTo>
                <a:lnTo>
                  <a:pt x="523" y="515"/>
                </a:lnTo>
                <a:cubicBezTo>
                  <a:pt x="497" y="533"/>
                  <a:pt x="462" y="514"/>
                  <a:pt x="462" y="483"/>
                </a:cubicBezTo>
                <a:lnTo>
                  <a:pt x="462" y="483"/>
                </a:lnTo>
                <a:cubicBezTo>
                  <a:pt x="462" y="461"/>
                  <a:pt x="445" y="444"/>
                  <a:pt x="424" y="444"/>
                </a:cubicBezTo>
                <a:lnTo>
                  <a:pt x="41" y="444"/>
                </a:lnTo>
                <a:lnTo>
                  <a:pt x="41" y="444"/>
                </a:lnTo>
                <a:cubicBezTo>
                  <a:pt x="18" y="444"/>
                  <a:pt x="0" y="426"/>
                  <a:pt x="0" y="403"/>
                </a:cubicBezTo>
              </a:path>
            </a:pathLst>
          </a:custGeom>
          <a:solidFill>
            <a:srgbClr val="E2EC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6"/>
          </a:p>
        </p:txBody>
      </p:sp>
      <p:sp>
        <p:nvSpPr>
          <p:cNvPr id="8" name="Freeform 241">
            <a:extLst>
              <a:ext uri="{FF2B5EF4-FFF2-40B4-BE49-F238E27FC236}">
                <a16:creationId xmlns:a16="http://schemas.microsoft.com/office/drawing/2014/main" id="{77BBC855-2D27-8FC7-2DA7-5CB915F1E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673" y="2304901"/>
            <a:ext cx="1260000" cy="45719"/>
          </a:xfrm>
          <a:custGeom>
            <a:avLst/>
            <a:gdLst>
              <a:gd name="T0" fmla="*/ 0 w 4384"/>
              <a:gd name="T1" fmla="*/ 50 h 51"/>
              <a:gd name="T2" fmla="*/ 4383 w 4384"/>
              <a:gd name="T3" fmla="*/ 50 h 51"/>
              <a:gd name="T4" fmla="*/ 4383 w 4384"/>
              <a:gd name="T5" fmla="*/ 0 h 51"/>
              <a:gd name="T6" fmla="*/ 0 w 4384"/>
              <a:gd name="T7" fmla="*/ 0 h 51"/>
              <a:gd name="T8" fmla="*/ 0 w 4384"/>
              <a:gd name="T9" fmla="*/ 5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84" h="51">
                <a:moveTo>
                  <a:pt x="0" y="50"/>
                </a:moveTo>
                <a:lnTo>
                  <a:pt x="4383" y="50"/>
                </a:lnTo>
                <a:lnTo>
                  <a:pt x="4383" y="0"/>
                </a:lnTo>
                <a:lnTo>
                  <a:pt x="0" y="0"/>
                </a:lnTo>
                <a:lnTo>
                  <a:pt x="0" y="50"/>
                </a:lnTo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9" name="Freeform 242">
            <a:extLst>
              <a:ext uri="{FF2B5EF4-FFF2-40B4-BE49-F238E27FC236}">
                <a16:creationId xmlns:a16="http://schemas.microsoft.com/office/drawing/2014/main" id="{BE4AFCFA-0369-F98B-AB71-4F49900B5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4209" y="2300677"/>
            <a:ext cx="1260000" cy="45719"/>
          </a:xfrm>
          <a:custGeom>
            <a:avLst/>
            <a:gdLst>
              <a:gd name="T0" fmla="*/ 0 w 4383"/>
              <a:gd name="T1" fmla="*/ 50 h 51"/>
              <a:gd name="T2" fmla="*/ 4382 w 4383"/>
              <a:gd name="T3" fmla="*/ 50 h 51"/>
              <a:gd name="T4" fmla="*/ 4382 w 4383"/>
              <a:gd name="T5" fmla="*/ 0 h 51"/>
              <a:gd name="T6" fmla="*/ 0 w 4383"/>
              <a:gd name="T7" fmla="*/ 0 h 51"/>
              <a:gd name="T8" fmla="*/ 0 w 4383"/>
              <a:gd name="T9" fmla="*/ 5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83" h="51">
                <a:moveTo>
                  <a:pt x="0" y="50"/>
                </a:moveTo>
                <a:lnTo>
                  <a:pt x="4382" y="50"/>
                </a:lnTo>
                <a:lnTo>
                  <a:pt x="4382" y="0"/>
                </a:lnTo>
                <a:lnTo>
                  <a:pt x="0" y="0"/>
                </a:lnTo>
                <a:lnTo>
                  <a:pt x="0" y="5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3"/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265" dirty="0"/>
          </a:p>
        </p:txBody>
      </p:sp>
      <p:sp>
        <p:nvSpPr>
          <p:cNvPr id="10" name="Freeform 242">
            <a:extLst>
              <a:ext uri="{FF2B5EF4-FFF2-40B4-BE49-F238E27FC236}">
                <a16:creationId xmlns:a16="http://schemas.microsoft.com/office/drawing/2014/main" id="{4C4F2674-ED04-2260-AA12-F817E7D98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0558" y="2302168"/>
            <a:ext cx="1260000" cy="45719"/>
          </a:xfrm>
          <a:custGeom>
            <a:avLst/>
            <a:gdLst>
              <a:gd name="T0" fmla="*/ 0 w 4383"/>
              <a:gd name="T1" fmla="*/ 50 h 51"/>
              <a:gd name="T2" fmla="*/ 4382 w 4383"/>
              <a:gd name="T3" fmla="*/ 50 h 51"/>
              <a:gd name="T4" fmla="*/ 4382 w 4383"/>
              <a:gd name="T5" fmla="*/ 0 h 51"/>
              <a:gd name="T6" fmla="*/ 0 w 4383"/>
              <a:gd name="T7" fmla="*/ 0 h 51"/>
              <a:gd name="T8" fmla="*/ 0 w 4383"/>
              <a:gd name="T9" fmla="*/ 5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83" h="51">
                <a:moveTo>
                  <a:pt x="0" y="50"/>
                </a:moveTo>
                <a:lnTo>
                  <a:pt x="4382" y="50"/>
                </a:lnTo>
                <a:lnTo>
                  <a:pt x="4382" y="0"/>
                </a:lnTo>
                <a:lnTo>
                  <a:pt x="0" y="0"/>
                </a:lnTo>
                <a:lnTo>
                  <a:pt x="0" y="50"/>
                </a:lnTo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5CA33F94-1FC8-DB71-1498-F7402F41F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8564" y="3538442"/>
            <a:ext cx="535641" cy="332372"/>
          </a:xfrm>
          <a:custGeom>
            <a:avLst/>
            <a:gdLst>
              <a:gd name="T0" fmla="*/ 0 w 862"/>
              <a:gd name="T1" fmla="*/ 403 h 534"/>
              <a:gd name="T2" fmla="*/ 0 w 862"/>
              <a:gd name="T3" fmla="*/ 131 h 534"/>
              <a:gd name="T4" fmla="*/ 0 w 862"/>
              <a:gd name="T5" fmla="*/ 131 h 534"/>
              <a:gd name="T6" fmla="*/ 41 w 862"/>
              <a:gd name="T7" fmla="*/ 89 h 534"/>
              <a:gd name="T8" fmla="*/ 423 w 862"/>
              <a:gd name="T9" fmla="*/ 89 h 534"/>
              <a:gd name="T10" fmla="*/ 423 w 862"/>
              <a:gd name="T11" fmla="*/ 89 h 534"/>
              <a:gd name="T12" fmla="*/ 462 w 862"/>
              <a:gd name="T13" fmla="*/ 50 h 534"/>
              <a:gd name="T14" fmla="*/ 462 w 862"/>
              <a:gd name="T15" fmla="*/ 50 h 534"/>
              <a:gd name="T16" fmla="*/ 524 w 862"/>
              <a:gd name="T17" fmla="*/ 17 h 534"/>
              <a:gd name="T18" fmla="*/ 837 w 862"/>
              <a:gd name="T19" fmla="*/ 232 h 534"/>
              <a:gd name="T20" fmla="*/ 837 w 862"/>
              <a:gd name="T21" fmla="*/ 232 h 534"/>
              <a:gd name="T22" fmla="*/ 837 w 862"/>
              <a:gd name="T23" fmla="*/ 300 h 534"/>
              <a:gd name="T24" fmla="*/ 523 w 862"/>
              <a:gd name="T25" fmla="*/ 515 h 534"/>
              <a:gd name="T26" fmla="*/ 523 w 862"/>
              <a:gd name="T27" fmla="*/ 515 h 534"/>
              <a:gd name="T28" fmla="*/ 462 w 862"/>
              <a:gd name="T29" fmla="*/ 483 h 534"/>
              <a:gd name="T30" fmla="*/ 462 w 862"/>
              <a:gd name="T31" fmla="*/ 483 h 534"/>
              <a:gd name="T32" fmla="*/ 424 w 862"/>
              <a:gd name="T33" fmla="*/ 444 h 534"/>
              <a:gd name="T34" fmla="*/ 41 w 862"/>
              <a:gd name="T35" fmla="*/ 444 h 534"/>
              <a:gd name="T36" fmla="*/ 41 w 862"/>
              <a:gd name="T37" fmla="*/ 444 h 534"/>
              <a:gd name="T38" fmla="*/ 0 w 862"/>
              <a:gd name="T39" fmla="*/ 403 h 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62" h="534">
                <a:moveTo>
                  <a:pt x="0" y="403"/>
                </a:moveTo>
                <a:lnTo>
                  <a:pt x="0" y="131"/>
                </a:lnTo>
                <a:lnTo>
                  <a:pt x="0" y="131"/>
                </a:lnTo>
                <a:cubicBezTo>
                  <a:pt x="0" y="107"/>
                  <a:pt x="18" y="89"/>
                  <a:pt x="41" y="89"/>
                </a:cubicBezTo>
                <a:lnTo>
                  <a:pt x="423" y="89"/>
                </a:lnTo>
                <a:lnTo>
                  <a:pt x="423" y="89"/>
                </a:lnTo>
                <a:cubicBezTo>
                  <a:pt x="445" y="89"/>
                  <a:pt x="462" y="72"/>
                  <a:pt x="462" y="50"/>
                </a:cubicBezTo>
                <a:lnTo>
                  <a:pt x="462" y="50"/>
                </a:lnTo>
                <a:cubicBezTo>
                  <a:pt x="462" y="19"/>
                  <a:pt x="498" y="0"/>
                  <a:pt x="524" y="17"/>
                </a:cubicBezTo>
                <a:lnTo>
                  <a:pt x="837" y="232"/>
                </a:lnTo>
                <a:lnTo>
                  <a:pt x="837" y="232"/>
                </a:lnTo>
                <a:cubicBezTo>
                  <a:pt x="861" y="249"/>
                  <a:pt x="861" y="284"/>
                  <a:pt x="837" y="300"/>
                </a:cubicBezTo>
                <a:lnTo>
                  <a:pt x="523" y="515"/>
                </a:lnTo>
                <a:lnTo>
                  <a:pt x="523" y="515"/>
                </a:lnTo>
                <a:cubicBezTo>
                  <a:pt x="497" y="533"/>
                  <a:pt x="462" y="514"/>
                  <a:pt x="462" y="483"/>
                </a:cubicBezTo>
                <a:lnTo>
                  <a:pt x="462" y="483"/>
                </a:lnTo>
                <a:cubicBezTo>
                  <a:pt x="462" y="461"/>
                  <a:pt x="445" y="444"/>
                  <a:pt x="424" y="444"/>
                </a:cubicBezTo>
                <a:lnTo>
                  <a:pt x="41" y="444"/>
                </a:lnTo>
                <a:lnTo>
                  <a:pt x="41" y="444"/>
                </a:lnTo>
                <a:cubicBezTo>
                  <a:pt x="18" y="444"/>
                  <a:pt x="0" y="426"/>
                  <a:pt x="0" y="403"/>
                </a:cubicBezTo>
              </a:path>
            </a:pathLst>
          </a:custGeom>
          <a:solidFill>
            <a:srgbClr val="E2EC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6"/>
          </a:p>
        </p:txBody>
      </p:sp>
      <p:sp>
        <p:nvSpPr>
          <p:cNvPr id="12" name="Freeform 221">
            <a:extLst>
              <a:ext uri="{FF2B5EF4-FFF2-40B4-BE49-F238E27FC236}">
                <a16:creationId xmlns:a16="http://schemas.microsoft.com/office/drawing/2014/main" id="{C8131F1E-2866-5851-17D3-8D064C9DF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125" y="1777517"/>
            <a:ext cx="1078992" cy="1079495"/>
          </a:xfrm>
          <a:custGeom>
            <a:avLst/>
            <a:gdLst>
              <a:gd name="T0" fmla="*/ 867 w 1734"/>
              <a:gd name="T1" fmla="*/ 51 h 1733"/>
              <a:gd name="T2" fmla="*/ 867 w 1734"/>
              <a:gd name="T3" fmla="*/ 51 h 1733"/>
              <a:gd name="T4" fmla="*/ 51 w 1734"/>
              <a:gd name="T5" fmla="*/ 865 h 1733"/>
              <a:gd name="T6" fmla="*/ 51 w 1734"/>
              <a:gd name="T7" fmla="*/ 865 h 1733"/>
              <a:gd name="T8" fmla="*/ 867 w 1734"/>
              <a:gd name="T9" fmla="*/ 1681 h 1733"/>
              <a:gd name="T10" fmla="*/ 867 w 1734"/>
              <a:gd name="T11" fmla="*/ 1681 h 1733"/>
              <a:gd name="T12" fmla="*/ 1682 w 1734"/>
              <a:gd name="T13" fmla="*/ 865 h 1733"/>
              <a:gd name="T14" fmla="*/ 1682 w 1734"/>
              <a:gd name="T15" fmla="*/ 865 h 1733"/>
              <a:gd name="T16" fmla="*/ 867 w 1734"/>
              <a:gd name="T17" fmla="*/ 51 h 1733"/>
              <a:gd name="T18" fmla="*/ 867 w 1734"/>
              <a:gd name="T19" fmla="*/ 1732 h 1733"/>
              <a:gd name="T20" fmla="*/ 867 w 1734"/>
              <a:gd name="T21" fmla="*/ 1732 h 1733"/>
              <a:gd name="T22" fmla="*/ 0 w 1734"/>
              <a:gd name="T23" fmla="*/ 865 h 1733"/>
              <a:gd name="T24" fmla="*/ 0 w 1734"/>
              <a:gd name="T25" fmla="*/ 865 h 1733"/>
              <a:gd name="T26" fmla="*/ 867 w 1734"/>
              <a:gd name="T27" fmla="*/ 0 h 1733"/>
              <a:gd name="T28" fmla="*/ 867 w 1734"/>
              <a:gd name="T29" fmla="*/ 0 h 1733"/>
              <a:gd name="T30" fmla="*/ 1733 w 1734"/>
              <a:gd name="T31" fmla="*/ 865 h 1733"/>
              <a:gd name="T32" fmla="*/ 1733 w 1734"/>
              <a:gd name="T33" fmla="*/ 865 h 1733"/>
              <a:gd name="T34" fmla="*/ 867 w 1734"/>
              <a:gd name="T35" fmla="*/ 1732 h 1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34" h="1733">
                <a:moveTo>
                  <a:pt x="867" y="51"/>
                </a:moveTo>
                <a:lnTo>
                  <a:pt x="867" y="51"/>
                </a:lnTo>
                <a:cubicBezTo>
                  <a:pt x="417" y="51"/>
                  <a:pt x="51" y="415"/>
                  <a:pt x="51" y="865"/>
                </a:cubicBezTo>
                <a:lnTo>
                  <a:pt x="51" y="865"/>
                </a:lnTo>
                <a:cubicBezTo>
                  <a:pt x="51" y="1315"/>
                  <a:pt x="417" y="1681"/>
                  <a:pt x="867" y="1681"/>
                </a:cubicBezTo>
                <a:lnTo>
                  <a:pt x="867" y="1681"/>
                </a:lnTo>
                <a:cubicBezTo>
                  <a:pt x="1316" y="1681"/>
                  <a:pt x="1682" y="1315"/>
                  <a:pt x="1682" y="865"/>
                </a:cubicBezTo>
                <a:lnTo>
                  <a:pt x="1682" y="865"/>
                </a:lnTo>
                <a:cubicBezTo>
                  <a:pt x="1682" y="415"/>
                  <a:pt x="1316" y="51"/>
                  <a:pt x="867" y="51"/>
                </a:cubicBezTo>
                <a:close/>
                <a:moveTo>
                  <a:pt x="867" y="1732"/>
                </a:moveTo>
                <a:lnTo>
                  <a:pt x="867" y="1732"/>
                </a:lnTo>
                <a:cubicBezTo>
                  <a:pt x="389" y="1732"/>
                  <a:pt x="0" y="1343"/>
                  <a:pt x="0" y="865"/>
                </a:cubicBezTo>
                <a:lnTo>
                  <a:pt x="0" y="865"/>
                </a:lnTo>
                <a:cubicBezTo>
                  <a:pt x="0" y="387"/>
                  <a:pt x="389" y="0"/>
                  <a:pt x="867" y="0"/>
                </a:cubicBezTo>
                <a:lnTo>
                  <a:pt x="867" y="0"/>
                </a:lnTo>
                <a:cubicBezTo>
                  <a:pt x="1344" y="0"/>
                  <a:pt x="1733" y="387"/>
                  <a:pt x="1733" y="865"/>
                </a:cubicBezTo>
                <a:lnTo>
                  <a:pt x="1733" y="865"/>
                </a:lnTo>
                <a:cubicBezTo>
                  <a:pt x="1733" y="1343"/>
                  <a:pt x="1344" y="1732"/>
                  <a:pt x="867" y="173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5D3A6843-DBDD-6BA5-DB0B-E6FDBF65E6FB}"/>
              </a:ext>
            </a:extLst>
          </p:cNvPr>
          <p:cNvSpPr txBox="1">
            <a:spLocks/>
          </p:cNvSpPr>
          <p:nvPr/>
        </p:nvSpPr>
        <p:spPr>
          <a:xfrm>
            <a:off x="866411" y="3328154"/>
            <a:ext cx="1589194" cy="1169936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0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7F251D3-41C7-0B6A-1BE4-77A0AA03A9C1}"/>
              </a:ext>
            </a:extLst>
          </p:cNvPr>
          <p:cNvSpPr txBox="1"/>
          <p:nvPr/>
        </p:nvSpPr>
        <p:spPr>
          <a:xfrm>
            <a:off x="832696" y="2992355"/>
            <a:ext cx="1500732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Pre-Diagnosis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633B1E-5A06-5E74-E3CB-83E13D07244B}"/>
              </a:ext>
            </a:extLst>
          </p:cNvPr>
          <p:cNvSpPr txBox="1"/>
          <p:nvPr/>
        </p:nvSpPr>
        <p:spPr>
          <a:xfrm>
            <a:off x="1301118" y="2040265"/>
            <a:ext cx="579006" cy="5539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000" b="1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01</a:t>
            </a:r>
          </a:p>
        </p:txBody>
      </p:sp>
      <p:sp>
        <p:nvSpPr>
          <p:cNvPr id="16" name="Freeform 228">
            <a:extLst>
              <a:ext uri="{FF2B5EF4-FFF2-40B4-BE49-F238E27FC236}">
                <a16:creationId xmlns:a16="http://schemas.microsoft.com/office/drawing/2014/main" id="{80C83344-88AB-C284-5035-D88AE4549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2667" y="1777517"/>
            <a:ext cx="1078992" cy="1079495"/>
          </a:xfrm>
          <a:custGeom>
            <a:avLst/>
            <a:gdLst>
              <a:gd name="T0" fmla="*/ 866 w 1733"/>
              <a:gd name="T1" fmla="*/ 51 h 1733"/>
              <a:gd name="T2" fmla="*/ 866 w 1733"/>
              <a:gd name="T3" fmla="*/ 51 h 1733"/>
              <a:gd name="T4" fmla="*/ 51 w 1733"/>
              <a:gd name="T5" fmla="*/ 865 h 1733"/>
              <a:gd name="T6" fmla="*/ 51 w 1733"/>
              <a:gd name="T7" fmla="*/ 865 h 1733"/>
              <a:gd name="T8" fmla="*/ 866 w 1733"/>
              <a:gd name="T9" fmla="*/ 1681 h 1733"/>
              <a:gd name="T10" fmla="*/ 866 w 1733"/>
              <a:gd name="T11" fmla="*/ 1681 h 1733"/>
              <a:gd name="T12" fmla="*/ 1680 w 1733"/>
              <a:gd name="T13" fmla="*/ 865 h 1733"/>
              <a:gd name="T14" fmla="*/ 1680 w 1733"/>
              <a:gd name="T15" fmla="*/ 865 h 1733"/>
              <a:gd name="T16" fmla="*/ 866 w 1733"/>
              <a:gd name="T17" fmla="*/ 51 h 1733"/>
              <a:gd name="T18" fmla="*/ 866 w 1733"/>
              <a:gd name="T19" fmla="*/ 1732 h 1733"/>
              <a:gd name="T20" fmla="*/ 866 w 1733"/>
              <a:gd name="T21" fmla="*/ 1732 h 1733"/>
              <a:gd name="T22" fmla="*/ 0 w 1733"/>
              <a:gd name="T23" fmla="*/ 865 h 1733"/>
              <a:gd name="T24" fmla="*/ 0 w 1733"/>
              <a:gd name="T25" fmla="*/ 865 h 1733"/>
              <a:gd name="T26" fmla="*/ 866 w 1733"/>
              <a:gd name="T27" fmla="*/ 0 h 1733"/>
              <a:gd name="T28" fmla="*/ 866 w 1733"/>
              <a:gd name="T29" fmla="*/ 0 h 1733"/>
              <a:gd name="T30" fmla="*/ 1732 w 1733"/>
              <a:gd name="T31" fmla="*/ 865 h 1733"/>
              <a:gd name="T32" fmla="*/ 1732 w 1733"/>
              <a:gd name="T33" fmla="*/ 865 h 1733"/>
              <a:gd name="T34" fmla="*/ 866 w 1733"/>
              <a:gd name="T35" fmla="*/ 1732 h 1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33" h="1733">
                <a:moveTo>
                  <a:pt x="866" y="51"/>
                </a:moveTo>
                <a:lnTo>
                  <a:pt x="866" y="51"/>
                </a:lnTo>
                <a:cubicBezTo>
                  <a:pt x="417" y="51"/>
                  <a:pt x="51" y="415"/>
                  <a:pt x="51" y="865"/>
                </a:cubicBezTo>
                <a:lnTo>
                  <a:pt x="51" y="865"/>
                </a:lnTo>
                <a:cubicBezTo>
                  <a:pt x="51" y="1315"/>
                  <a:pt x="417" y="1681"/>
                  <a:pt x="866" y="1681"/>
                </a:cubicBezTo>
                <a:lnTo>
                  <a:pt x="866" y="1681"/>
                </a:lnTo>
                <a:cubicBezTo>
                  <a:pt x="1314" y="1681"/>
                  <a:pt x="1680" y="1315"/>
                  <a:pt x="1680" y="865"/>
                </a:cubicBezTo>
                <a:lnTo>
                  <a:pt x="1680" y="865"/>
                </a:lnTo>
                <a:cubicBezTo>
                  <a:pt x="1680" y="415"/>
                  <a:pt x="1314" y="51"/>
                  <a:pt x="866" y="51"/>
                </a:cubicBezTo>
                <a:close/>
                <a:moveTo>
                  <a:pt x="866" y="1732"/>
                </a:moveTo>
                <a:lnTo>
                  <a:pt x="866" y="1732"/>
                </a:lnTo>
                <a:cubicBezTo>
                  <a:pt x="389" y="1732"/>
                  <a:pt x="0" y="1343"/>
                  <a:pt x="0" y="865"/>
                </a:cubicBezTo>
                <a:lnTo>
                  <a:pt x="0" y="865"/>
                </a:lnTo>
                <a:cubicBezTo>
                  <a:pt x="0" y="387"/>
                  <a:pt x="389" y="0"/>
                  <a:pt x="866" y="0"/>
                </a:cubicBezTo>
                <a:lnTo>
                  <a:pt x="866" y="0"/>
                </a:lnTo>
                <a:cubicBezTo>
                  <a:pt x="1343" y="0"/>
                  <a:pt x="1732" y="387"/>
                  <a:pt x="1732" y="865"/>
                </a:cubicBezTo>
                <a:lnTo>
                  <a:pt x="1732" y="865"/>
                </a:lnTo>
                <a:cubicBezTo>
                  <a:pt x="1732" y="1343"/>
                  <a:pt x="1343" y="1732"/>
                  <a:pt x="866" y="173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95765C32-AD23-005C-89C4-61F382DA24AA}"/>
              </a:ext>
            </a:extLst>
          </p:cNvPr>
          <p:cNvSpPr txBox="1">
            <a:spLocks/>
          </p:cNvSpPr>
          <p:nvPr/>
        </p:nvSpPr>
        <p:spPr>
          <a:xfrm>
            <a:off x="3125141" y="3312495"/>
            <a:ext cx="1589194" cy="1169936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0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361943-DFDF-58C9-6862-2A2D6BC9269D}"/>
              </a:ext>
            </a:extLst>
          </p:cNvPr>
          <p:cNvSpPr txBox="1"/>
          <p:nvPr/>
        </p:nvSpPr>
        <p:spPr>
          <a:xfrm>
            <a:off x="3257882" y="2992355"/>
            <a:ext cx="1319592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1</a:t>
            </a:r>
            <a:r>
              <a:rPr lang="en-US" sz="1400" b="1" baseline="300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st</a:t>
            </a:r>
            <a:r>
              <a: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 Symptom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0E01BF-0EFA-CF85-999F-802682AC1862}"/>
              </a:ext>
            </a:extLst>
          </p:cNvPr>
          <p:cNvSpPr txBox="1"/>
          <p:nvPr/>
        </p:nvSpPr>
        <p:spPr>
          <a:xfrm>
            <a:off x="3594991" y="2040265"/>
            <a:ext cx="654346" cy="5539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000" b="1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02</a:t>
            </a:r>
          </a:p>
        </p:txBody>
      </p:sp>
      <p:sp>
        <p:nvSpPr>
          <p:cNvPr id="20" name="Freeform 235">
            <a:extLst>
              <a:ext uri="{FF2B5EF4-FFF2-40B4-BE49-F238E27FC236}">
                <a16:creationId xmlns:a16="http://schemas.microsoft.com/office/drawing/2014/main" id="{E59F33D9-23C8-03CD-0C6B-F6C0DF978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4209" y="1789750"/>
            <a:ext cx="1078992" cy="1079495"/>
          </a:xfrm>
          <a:custGeom>
            <a:avLst/>
            <a:gdLst>
              <a:gd name="T0" fmla="*/ 867 w 1734"/>
              <a:gd name="T1" fmla="*/ 51 h 1733"/>
              <a:gd name="T2" fmla="*/ 867 w 1734"/>
              <a:gd name="T3" fmla="*/ 51 h 1733"/>
              <a:gd name="T4" fmla="*/ 51 w 1734"/>
              <a:gd name="T5" fmla="*/ 865 h 1733"/>
              <a:gd name="T6" fmla="*/ 51 w 1734"/>
              <a:gd name="T7" fmla="*/ 865 h 1733"/>
              <a:gd name="T8" fmla="*/ 867 w 1734"/>
              <a:gd name="T9" fmla="*/ 1681 h 1733"/>
              <a:gd name="T10" fmla="*/ 867 w 1734"/>
              <a:gd name="T11" fmla="*/ 1681 h 1733"/>
              <a:gd name="T12" fmla="*/ 1682 w 1734"/>
              <a:gd name="T13" fmla="*/ 865 h 1733"/>
              <a:gd name="T14" fmla="*/ 1682 w 1734"/>
              <a:gd name="T15" fmla="*/ 865 h 1733"/>
              <a:gd name="T16" fmla="*/ 867 w 1734"/>
              <a:gd name="T17" fmla="*/ 51 h 1733"/>
              <a:gd name="T18" fmla="*/ 867 w 1734"/>
              <a:gd name="T19" fmla="*/ 1732 h 1733"/>
              <a:gd name="T20" fmla="*/ 867 w 1734"/>
              <a:gd name="T21" fmla="*/ 1732 h 1733"/>
              <a:gd name="T22" fmla="*/ 0 w 1734"/>
              <a:gd name="T23" fmla="*/ 865 h 1733"/>
              <a:gd name="T24" fmla="*/ 0 w 1734"/>
              <a:gd name="T25" fmla="*/ 865 h 1733"/>
              <a:gd name="T26" fmla="*/ 867 w 1734"/>
              <a:gd name="T27" fmla="*/ 0 h 1733"/>
              <a:gd name="T28" fmla="*/ 867 w 1734"/>
              <a:gd name="T29" fmla="*/ 0 h 1733"/>
              <a:gd name="T30" fmla="*/ 1733 w 1734"/>
              <a:gd name="T31" fmla="*/ 865 h 1733"/>
              <a:gd name="T32" fmla="*/ 1733 w 1734"/>
              <a:gd name="T33" fmla="*/ 865 h 1733"/>
              <a:gd name="T34" fmla="*/ 867 w 1734"/>
              <a:gd name="T35" fmla="*/ 1732 h 1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34" h="1733">
                <a:moveTo>
                  <a:pt x="867" y="51"/>
                </a:moveTo>
                <a:lnTo>
                  <a:pt x="867" y="51"/>
                </a:lnTo>
                <a:cubicBezTo>
                  <a:pt x="417" y="51"/>
                  <a:pt x="51" y="415"/>
                  <a:pt x="51" y="865"/>
                </a:cubicBezTo>
                <a:lnTo>
                  <a:pt x="51" y="865"/>
                </a:lnTo>
                <a:cubicBezTo>
                  <a:pt x="51" y="1315"/>
                  <a:pt x="417" y="1681"/>
                  <a:pt x="867" y="1681"/>
                </a:cubicBezTo>
                <a:lnTo>
                  <a:pt x="867" y="1681"/>
                </a:lnTo>
                <a:cubicBezTo>
                  <a:pt x="1316" y="1681"/>
                  <a:pt x="1682" y="1315"/>
                  <a:pt x="1682" y="865"/>
                </a:cubicBezTo>
                <a:lnTo>
                  <a:pt x="1682" y="865"/>
                </a:lnTo>
                <a:cubicBezTo>
                  <a:pt x="1682" y="415"/>
                  <a:pt x="1316" y="51"/>
                  <a:pt x="867" y="51"/>
                </a:cubicBezTo>
                <a:close/>
                <a:moveTo>
                  <a:pt x="867" y="1732"/>
                </a:moveTo>
                <a:lnTo>
                  <a:pt x="867" y="1732"/>
                </a:lnTo>
                <a:cubicBezTo>
                  <a:pt x="389" y="1732"/>
                  <a:pt x="0" y="1343"/>
                  <a:pt x="0" y="865"/>
                </a:cubicBezTo>
                <a:lnTo>
                  <a:pt x="0" y="865"/>
                </a:lnTo>
                <a:cubicBezTo>
                  <a:pt x="0" y="387"/>
                  <a:pt x="389" y="0"/>
                  <a:pt x="867" y="0"/>
                </a:cubicBezTo>
                <a:lnTo>
                  <a:pt x="867" y="0"/>
                </a:lnTo>
                <a:cubicBezTo>
                  <a:pt x="1344" y="0"/>
                  <a:pt x="1733" y="387"/>
                  <a:pt x="1733" y="865"/>
                </a:cubicBezTo>
                <a:lnTo>
                  <a:pt x="1733" y="865"/>
                </a:lnTo>
                <a:cubicBezTo>
                  <a:pt x="1733" y="1343"/>
                  <a:pt x="1344" y="1732"/>
                  <a:pt x="867" y="173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60DF56F9-A24E-F1EE-F84D-7AE369898354}"/>
              </a:ext>
            </a:extLst>
          </p:cNvPr>
          <p:cNvSpPr txBox="1">
            <a:spLocks/>
          </p:cNvSpPr>
          <p:nvPr/>
        </p:nvSpPr>
        <p:spPr>
          <a:xfrm>
            <a:off x="5537661" y="3312495"/>
            <a:ext cx="1589194" cy="1169936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0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48EDB15-11E4-04E4-7198-4502D0023442}"/>
              </a:ext>
            </a:extLst>
          </p:cNvPr>
          <p:cNvSpPr txBox="1"/>
          <p:nvPr/>
        </p:nvSpPr>
        <p:spPr>
          <a:xfrm>
            <a:off x="5724748" y="2992355"/>
            <a:ext cx="1096775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Diagnosis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C699FE-B5FF-209D-F248-054670F4A382}"/>
              </a:ext>
            </a:extLst>
          </p:cNvPr>
          <p:cNvSpPr txBox="1"/>
          <p:nvPr/>
        </p:nvSpPr>
        <p:spPr>
          <a:xfrm>
            <a:off x="5920121" y="2052498"/>
            <a:ext cx="667170" cy="5539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000" b="1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03</a:t>
            </a:r>
          </a:p>
        </p:txBody>
      </p:sp>
      <p:sp>
        <p:nvSpPr>
          <p:cNvPr id="24" name="Freeform 235">
            <a:extLst>
              <a:ext uri="{FF2B5EF4-FFF2-40B4-BE49-F238E27FC236}">
                <a16:creationId xmlns:a16="http://schemas.microsoft.com/office/drawing/2014/main" id="{9A66CCA4-4A1F-C853-CA65-6B071C199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7107" y="1775256"/>
            <a:ext cx="1078992" cy="1079495"/>
          </a:xfrm>
          <a:custGeom>
            <a:avLst/>
            <a:gdLst>
              <a:gd name="T0" fmla="*/ 867 w 1734"/>
              <a:gd name="T1" fmla="*/ 51 h 1733"/>
              <a:gd name="T2" fmla="*/ 867 w 1734"/>
              <a:gd name="T3" fmla="*/ 51 h 1733"/>
              <a:gd name="T4" fmla="*/ 51 w 1734"/>
              <a:gd name="T5" fmla="*/ 865 h 1733"/>
              <a:gd name="T6" fmla="*/ 51 w 1734"/>
              <a:gd name="T7" fmla="*/ 865 h 1733"/>
              <a:gd name="T8" fmla="*/ 867 w 1734"/>
              <a:gd name="T9" fmla="*/ 1681 h 1733"/>
              <a:gd name="T10" fmla="*/ 867 w 1734"/>
              <a:gd name="T11" fmla="*/ 1681 h 1733"/>
              <a:gd name="T12" fmla="*/ 1682 w 1734"/>
              <a:gd name="T13" fmla="*/ 865 h 1733"/>
              <a:gd name="T14" fmla="*/ 1682 w 1734"/>
              <a:gd name="T15" fmla="*/ 865 h 1733"/>
              <a:gd name="T16" fmla="*/ 867 w 1734"/>
              <a:gd name="T17" fmla="*/ 51 h 1733"/>
              <a:gd name="T18" fmla="*/ 867 w 1734"/>
              <a:gd name="T19" fmla="*/ 1732 h 1733"/>
              <a:gd name="T20" fmla="*/ 867 w 1734"/>
              <a:gd name="T21" fmla="*/ 1732 h 1733"/>
              <a:gd name="T22" fmla="*/ 0 w 1734"/>
              <a:gd name="T23" fmla="*/ 865 h 1733"/>
              <a:gd name="T24" fmla="*/ 0 w 1734"/>
              <a:gd name="T25" fmla="*/ 865 h 1733"/>
              <a:gd name="T26" fmla="*/ 867 w 1734"/>
              <a:gd name="T27" fmla="*/ 0 h 1733"/>
              <a:gd name="T28" fmla="*/ 867 w 1734"/>
              <a:gd name="T29" fmla="*/ 0 h 1733"/>
              <a:gd name="T30" fmla="*/ 1733 w 1734"/>
              <a:gd name="T31" fmla="*/ 865 h 1733"/>
              <a:gd name="T32" fmla="*/ 1733 w 1734"/>
              <a:gd name="T33" fmla="*/ 865 h 1733"/>
              <a:gd name="T34" fmla="*/ 867 w 1734"/>
              <a:gd name="T35" fmla="*/ 1732 h 1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34" h="1733">
                <a:moveTo>
                  <a:pt x="867" y="51"/>
                </a:moveTo>
                <a:lnTo>
                  <a:pt x="867" y="51"/>
                </a:lnTo>
                <a:cubicBezTo>
                  <a:pt x="417" y="51"/>
                  <a:pt x="51" y="415"/>
                  <a:pt x="51" y="865"/>
                </a:cubicBezTo>
                <a:lnTo>
                  <a:pt x="51" y="865"/>
                </a:lnTo>
                <a:cubicBezTo>
                  <a:pt x="51" y="1315"/>
                  <a:pt x="417" y="1681"/>
                  <a:pt x="867" y="1681"/>
                </a:cubicBezTo>
                <a:lnTo>
                  <a:pt x="867" y="1681"/>
                </a:lnTo>
                <a:cubicBezTo>
                  <a:pt x="1316" y="1681"/>
                  <a:pt x="1682" y="1315"/>
                  <a:pt x="1682" y="865"/>
                </a:cubicBezTo>
                <a:lnTo>
                  <a:pt x="1682" y="865"/>
                </a:lnTo>
                <a:cubicBezTo>
                  <a:pt x="1682" y="415"/>
                  <a:pt x="1316" y="51"/>
                  <a:pt x="867" y="51"/>
                </a:cubicBezTo>
                <a:close/>
                <a:moveTo>
                  <a:pt x="867" y="1732"/>
                </a:moveTo>
                <a:lnTo>
                  <a:pt x="867" y="1732"/>
                </a:lnTo>
                <a:cubicBezTo>
                  <a:pt x="389" y="1732"/>
                  <a:pt x="0" y="1343"/>
                  <a:pt x="0" y="865"/>
                </a:cubicBezTo>
                <a:lnTo>
                  <a:pt x="0" y="865"/>
                </a:lnTo>
                <a:cubicBezTo>
                  <a:pt x="0" y="387"/>
                  <a:pt x="389" y="0"/>
                  <a:pt x="867" y="0"/>
                </a:cubicBezTo>
                <a:lnTo>
                  <a:pt x="867" y="0"/>
                </a:lnTo>
                <a:cubicBezTo>
                  <a:pt x="1344" y="0"/>
                  <a:pt x="1733" y="387"/>
                  <a:pt x="1733" y="865"/>
                </a:cubicBezTo>
                <a:lnTo>
                  <a:pt x="1733" y="865"/>
                </a:lnTo>
                <a:cubicBezTo>
                  <a:pt x="1733" y="1343"/>
                  <a:pt x="1344" y="1732"/>
                  <a:pt x="867" y="173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6F397BA2-C7F2-7A7B-BC82-417F039D3C14}"/>
              </a:ext>
            </a:extLst>
          </p:cNvPr>
          <p:cNvSpPr txBox="1">
            <a:spLocks/>
          </p:cNvSpPr>
          <p:nvPr/>
        </p:nvSpPr>
        <p:spPr>
          <a:xfrm>
            <a:off x="7810282" y="3312495"/>
            <a:ext cx="1589194" cy="1169936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0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9762ADB-34F1-C74C-6E98-1109E4C7068A}"/>
              </a:ext>
            </a:extLst>
          </p:cNvPr>
          <p:cNvSpPr txBox="1"/>
          <p:nvPr/>
        </p:nvSpPr>
        <p:spPr>
          <a:xfrm>
            <a:off x="7876810" y="2979992"/>
            <a:ext cx="1319592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Intervention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7B2260-055C-4DDD-FFC5-1BAB286DFE6E}"/>
              </a:ext>
            </a:extLst>
          </p:cNvPr>
          <p:cNvSpPr txBox="1"/>
          <p:nvPr/>
        </p:nvSpPr>
        <p:spPr>
          <a:xfrm>
            <a:off x="8189392" y="2038004"/>
            <a:ext cx="694422" cy="5539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000" b="1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04</a:t>
            </a:r>
          </a:p>
        </p:txBody>
      </p:sp>
      <p:sp>
        <p:nvSpPr>
          <p:cNvPr id="28" name="Freeform 9">
            <a:extLst>
              <a:ext uri="{FF2B5EF4-FFF2-40B4-BE49-F238E27FC236}">
                <a16:creationId xmlns:a16="http://schemas.microsoft.com/office/drawing/2014/main" id="{23509985-4377-ABB6-2E24-2201024C8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4410" y="3580750"/>
            <a:ext cx="535641" cy="332372"/>
          </a:xfrm>
          <a:custGeom>
            <a:avLst/>
            <a:gdLst>
              <a:gd name="T0" fmla="*/ 0 w 862"/>
              <a:gd name="T1" fmla="*/ 403 h 534"/>
              <a:gd name="T2" fmla="*/ 0 w 862"/>
              <a:gd name="T3" fmla="*/ 131 h 534"/>
              <a:gd name="T4" fmla="*/ 0 w 862"/>
              <a:gd name="T5" fmla="*/ 131 h 534"/>
              <a:gd name="T6" fmla="*/ 41 w 862"/>
              <a:gd name="T7" fmla="*/ 89 h 534"/>
              <a:gd name="T8" fmla="*/ 424 w 862"/>
              <a:gd name="T9" fmla="*/ 89 h 534"/>
              <a:gd name="T10" fmla="*/ 424 w 862"/>
              <a:gd name="T11" fmla="*/ 89 h 534"/>
              <a:gd name="T12" fmla="*/ 463 w 862"/>
              <a:gd name="T13" fmla="*/ 50 h 534"/>
              <a:gd name="T14" fmla="*/ 463 w 862"/>
              <a:gd name="T15" fmla="*/ 50 h 534"/>
              <a:gd name="T16" fmla="*/ 524 w 862"/>
              <a:gd name="T17" fmla="*/ 17 h 534"/>
              <a:gd name="T18" fmla="*/ 838 w 862"/>
              <a:gd name="T19" fmla="*/ 232 h 534"/>
              <a:gd name="T20" fmla="*/ 838 w 862"/>
              <a:gd name="T21" fmla="*/ 232 h 534"/>
              <a:gd name="T22" fmla="*/ 838 w 862"/>
              <a:gd name="T23" fmla="*/ 300 h 534"/>
              <a:gd name="T24" fmla="*/ 524 w 862"/>
              <a:gd name="T25" fmla="*/ 515 h 534"/>
              <a:gd name="T26" fmla="*/ 524 w 862"/>
              <a:gd name="T27" fmla="*/ 515 h 534"/>
              <a:gd name="T28" fmla="*/ 463 w 862"/>
              <a:gd name="T29" fmla="*/ 483 h 534"/>
              <a:gd name="T30" fmla="*/ 463 w 862"/>
              <a:gd name="T31" fmla="*/ 483 h 534"/>
              <a:gd name="T32" fmla="*/ 424 w 862"/>
              <a:gd name="T33" fmla="*/ 444 h 534"/>
              <a:gd name="T34" fmla="*/ 41 w 862"/>
              <a:gd name="T35" fmla="*/ 444 h 534"/>
              <a:gd name="T36" fmla="*/ 41 w 862"/>
              <a:gd name="T37" fmla="*/ 444 h 534"/>
              <a:gd name="T38" fmla="*/ 0 w 862"/>
              <a:gd name="T39" fmla="*/ 403 h 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62" h="534">
                <a:moveTo>
                  <a:pt x="0" y="403"/>
                </a:moveTo>
                <a:lnTo>
                  <a:pt x="0" y="131"/>
                </a:lnTo>
                <a:lnTo>
                  <a:pt x="0" y="131"/>
                </a:lnTo>
                <a:cubicBezTo>
                  <a:pt x="0" y="107"/>
                  <a:pt x="19" y="89"/>
                  <a:pt x="41" y="89"/>
                </a:cubicBezTo>
                <a:lnTo>
                  <a:pt x="424" y="89"/>
                </a:lnTo>
                <a:lnTo>
                  <a:pt x="424" y="89"/>
                </a:lnTo>
                <a:cubicBezTo>
                  <a:pt x="445" y="89"/>
                  <a:pt x="463" y="72"/>
                  <a:pt x="463" y="50"/>
                </a:cubicBezTo>
                <a:lnTo>
                  <a:pt x="463" y="50"/>
                </a:lnTo>
                <a:cubicBezTo>
                  <a:pt x="463" y="19"/>
                  <a:pt x="498" y="0"/>
                  <a:pt x="524" y="17"/>
                </a:cubicBezTo>
                <a:lnTo>
                  <a:pt x="838" y="232"/>
                </a:lnTo>
                <a:lnTo>
                  <a:pt x="838" y="232"/>
                </a:lnTo>
                <a:cubicBezTo>
                  <a:pt x="861" y="249"/>
                  <a:pt x="861" y="284"/>
                  <a:pt x="838" y="300"/>
                </a:cubicBezTo>
                <a:lnTo>
                  <a:pt x="524" y="515"/>
                </a:lnTo>
                <a:lnTo>
                  <a:pt x="524" y="515"/>
                </a:lnTo>
                <a:cubicBezTo>
                  <a:pt x="498" y="533"/>
                  <a:pt x="463" y="514"/>
                  <a:pt x="463" y="483"/>
                </a:cubicBezTo>
                <a:lnTo>
                  <a:pt x="463" y="483"/>
                </a:lnTo>
                <a:cubicBezTo>
                  <a:pt x="463" y="461"/>
                  <a:pt x="445" y="444"/>
                  <a:pt x="424" y="444"/>
                </a:cubicBezTo>
                <a:lnTo>
                  <a:pt x="41" y="444"/>
                </a:lnTo>
                <a:lnTo>
                  <a:pt x="41" y="444"/>
                </a:lnTo>
                <a:cubicBezTo>
                  <a:pt x="19" y="444"/>
                  <a:pt x="0" y="426"/>
                  <a:pt x="0" y="403"/>
                </a:cubicBezTo>
              </a:path>
            </a:pathLst>
          </a:custGeom>
          <a:solidFill>
            <a:srgbClr val="E2EC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6"/>
          </a:p>
        </p:txBody>
      </p:sp>
      <p:sp>
        <p:nvSpPr>
          <p:cNvPr id="29" name="Freeform 235">
            <a:extLst>
              <a:ext uri="{FF2B5EF4-FFF2-40B4-BE49-F238E27FC236}">
                <a16:creationId xmlns:a16="http://schemas.microsoft.com/office/drawing/2014/main" id="{65C5226A-8946-4070-465F-482A22CAB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8649" y="1747923"/>
            <a:ext cx="1078992" cy="1079495"/>
          </a:xfrm>
          <a:custGeom>
            <a:avLst/>
            <a:gdLst>
              <a:gd name="T0" fmla="*/ 867 w 1734"/>
              <a:gd name="T1" fmla="*/ 51 h 1733"/>
              <a:gd name="T2" fmla="*/ 867 w 1734"/>
              <a:gd name="T3" fmla="*/ 51 h 1733"/>
              <a:gd name="T4" fmla="*/ 51 w 1734"/>
              <a:gd name="T5" fmla="*/ 865 h 1733"/>
              <a:gd name="T6" fmla="*/ 51 w 1734"/>
              <a:gd name="T7" fmla="*/ 865 h 1733"/>
              <a:gd name="T8" fmla="*/ 867 w 1734"/>
              <a:gd name="T9" fmla="*/ 1681 h 1733"/>
              <a:gd name="T10" fmla="*/ 867 w 1734"/>
              <a:gd name="T11" fmla="*/ 1681 h 1733"/>
              <a:gd name="T12" fmla="*/ 1682 w 1734"/>
              <a:gd name="T13" fmla="*/ 865 h 1733"/>
              <a:gd name="T14" fmla="*/ 1682 w 1734"/>
              <a:gd name="T15" fmla="*/ 865 h 1733"/>
              <a:gd name="T16" fmla="*/ 867 w 1734"/>
              <a:gd name="T17" fmla="*/ 51 h 1733"/>
              <a:gd name="T18" fmla="*/ 867 w 1734"/>
              <a:gd name="T19" fmla="*/ 1732 h 1733"/>
              <a:gd name="T20" fmla="*/ 867 w 1734"/>
              <a:gd name="T21" fmla="*/ 1732 h 1733"/>
              <a:gd name="T22" fmla="*/ 0 w 1734"/>
              <a:gd name="T23" fmla="*/ 865 h 1733"/>
              <a:gd name="T24" fmla="*/ 0 w 1734"/>
              <a:gd name="T25" fmla="*/ 865 h 1733"/>
              <a:gd name="T26" fmla="*/ 867 w 1734"/>
              <a:gd name="T27" fmla="*/ 0 h 1733"/>
              <a:gd name="T28" fmla="*/ 867 w 1734"/>
              <a:gd name="T29" fmla="*/ 0 h 1733"/>
              <a:gd name="T30" fmla="*/ 1733 w 1734"/>
              <a:gd name="T31" fmla="*/ 865 h 1733"/>
              <a:gd name="T32" fmla="*/ 1733 w 1734"/>
              <a:gd name="T33" fmla="*/ 865 h 1733"/>
              <a:gd name="T34" fmla="*/ 867 w 1734"/>
              <a:gd name="T35" fmla="*/ 1732 h 1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34" h="1733">
                <a:moveTo>
                  <a:pt x="867" y="51"/>
                </a:moveTo>
                <a:lnTo>
                  <a:pt x="867" y="51"/>
                </a:lnTo>
                <a:cubicBezTo>
                  <a:pt x="417" y="51"/>
                  <a:pt x="51" y="415"/>
                  <a:pt x="51" y="865"/>
                </a:cubicBezTo>
                <a:lnTo>
                  <a:pt x="51" y="865"/>
                </a:lnTo>
                <a:cubicBezTo>
                  <a:pt x="51" y="1315"/>
                  <a:pt x="417" y="1681"/>
                  <a:pt x="867" y="1681"/>
                </a:cubicBezTo>
                <a:lnTo>
                  <a:pt x="867" y="1681"/>
                </a:lnTo>
                <a:cubicBezTo>
                  <a:pt x="1316" y="1681"/>
                  <a:pt x="1682" y="1315"/>
                  <a:pt x="1682" y="865"/>
                </a:cubicBezTo>
                <a:lnTo>
                  <a:pt x="1682" y="865"/>
                </a:lnTo>
                <a:cubicBezTo>
                  <a:pt x="1682" y="415"/>
                  <a:pt x="1316" y="51"/>
                  <a:pt x="867" y="51"/>
                </a:cubicBezTo>
                <a:close/>
                <a:moveTo>
                  <a:pt x="867" y="1732"/>
                </a:moveTo>
                <a:lnTo>
                  <a:pt x="867" y="1732"/>
                </a:lnTo>
                <a:cubicBezTo>
                  <a:pt x="389" y="1732"/>
                  <a:pt x="0" y="1343"/>
                  <a:pt x="0" y="865"/>
                </a:cubicBezTo>
                <a:lnTo>
                  <a:pt x="0" y="865"/>
                </a:lnTo>
                <a:cubicBezTo>
                  <a:pt x="0" y="387"/>
                  <a:pt x="389" y="0"/>
                  <a:pt x="867" y="0"/>
                </a:cubicBezTo>
                <a:lnTo>
                  <a:pt x="867" y="0"/>
                </a:lnTo>
                <a:cubicBezTo>
                  <a:pt x="1344" y="0"/>
                  <a:pt x="1733" y="387"/>
                  <a:pt x="1733" y="865"/>
                </a:cubicBezTo>
                <a:lnTo>
                  <a:pt x="1733" y="865"/>
                </a:lnTo>
                <a:cubicBezTo>
                  <a:pt x="1733" y="1343"/>
                  <a:pt x="1344" y="1732"/>
                  <a:pt x="867" y="1732"/>
                </a:cubicBezTo>
                <a:close/>
              </a:path>
            </a:pathLst>
          </a:custGeom>
          <a:solidFill>
            <a:srgbClr val="55BE8C"/>
          </a:solidFill>
          <a:ln>
            <a:solidFill>
              <a:srgbClr val="55BE8C"/>
            </a:solidFill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FE532C9F-5308-44C9-FCB8-FF90AF2B7C7F}"/>
              </a:ext>
            </a:extLst>
          </p:cNvPr>
          <p:cNvSpPr txBox="1">
            <a:spLocks/>
          </p:cNvSpPr>
          <p:nvPr/>
        </p:nvSpPr>
        <p:spPr>
          <a:xfrm>
            <a:off x="10174280" y="3287769"/>
            <a:ext cx="1589194" cy="1169936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0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F079565-9DEB-D2D6-3B98-134BEE481A16}"/>
              </a:ext>
            </a:extLst>
          </p:cNvPr>
          <p:cNvSpPr txBox="1"/>
          <p:nvPr/>
        </p:nvSpPr>
        <p:spPr>
          <a:xfrm>
            <a:off x="10348192" y="2973240"/>
            <a:ext cx="1120820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Transition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08CCA4-C9C8-FF3B-D605-B14CDA6C42D7}"/>
              </a:ext>
            </a:extLst>
          </p:cNvPr>
          <p:cNvSpPr txBox="1"/>
          <p:nvPr/>
        </p:nvSpPr>
        <p:spPr>
          <a:xfrm>
            <a:off x="10520934" y="2010671"/>
            <a:ext cx="694422" cy="5539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000" b="1" dirty="0">
                <a:solidFill>
                  <a:srgbClr val="55BE8C"/>
                </a:solidFill>
                <a:latin typeface="Poppins" pitchFamily="2" charset="77"/>
                <a:cs typeface="Poppins" pitchFamily="2" charset="77"/>
              </a:rPr>
              <a:t>05</a:t>
            </a:r>
          </a:p>
        </p:txBody>
      </p:sp>
      <p:sp>
        <p:nvSpPr>
          <p:cNvPr id="33" name="Freeform 242">
            <a:extLst>
              <a:ext uri="{FF2B5EF4-FFF2-40B4-BE49-F238E27FC236}">
                <a16:creationId xmlns:a16="http://schemas.microsoft.com/office/drawing/2014/main" id="{136174A5-B8FE-FD43-F702-07C0DDF4DA7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073873" y="2287671"/>
            <a:ext cx="1260000" cy="45719"/>
          </a:xfrm>
          <a:custGeom>
            <a:avLst/>
            <a:gdLst>
              <a:gd name="T0" fmla="*/ 0 w 4383"/>
              <a:gd name="T1" fmla="*/ 50 h 51"/>
              <a:gd name="T2" fmla="*/ 4382 w 4383"/>
              <a:gd name="T3" fmla="*/ 50 h 51"/>
              <a:gd name="T4" fmla="*/ 4382 w 4383"/>
              <a:gd name="T5" fmla="*/ 0 h 51"/>
              <a:gd name="T6" fmla="*/ 0 w 4383"/>
              <a:gd name="T7" fmla="*/ 0 h 51"/>
              <a:gd name="T8" fmla="*/ 0 w 4383"/>
              <a:gd name="T9" fmla="*/ 5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83" h="51">
                <a:moveTo>
                  <a:pt x="0" y="50"/>
                </a:moveTo>
                <a:lnTo>
                  <a:pt x="4382" y="50"/>
                </a:lnTo>
                <a:lnTo>
                  <a:pt x="4382" y="0"/>
                </a:lnTo>
                <a:lnTo>
                  <a:pt x="0" y="0"/>
                </a:lnTo>
                <a:lnTo>
                  <a:pt x="0" y="50"/>
                </a:lnTo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A249B38B-39B0-64AC-697E-9B2C22BE817A}"/>
              </a:ext>
            </a:extLst>
          </p:cNvPr>
          <p:cNvSpPr txBox="1">
            <a:spLocks/>
          </p:cNvSpPr>
          <p:nvPr/>
        </p:nvSpPr>
        <p:spPr>
          <a:xfrm>
            <a:off x="1063948" y="4850271"/>
            <a:ext cx="9395256" cy="1169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395C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5"/>
                </a:solidFill>
                <a:highlight>
                  <a:srgbClr val="FFFF00"/>
                </a:highlight>
              </a:rPr>
              <a:t>Insert above the same figure that you have included in slide 7. </a:t>
            </a:r>
          </a:p>
          <a:p>
            <a:pPr marL="285750" indent="-28575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5"/>
                </a:solidFill>
                <a:highlight>
                  <a:srgbClr val="FFFF00"/>
                </a:highlight>
              </a:rPr>
              <a:t>Include under each of the circles/stages the needs that YOU consider relevant (of the needs identified in a pre-existing patient journey or a survey on patient needs if there is one)</a:t>
            </a:r>
          </a:p>
          <a:p>
            <a:pPr marL="285750" indent="-28575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5"/>
                </a:solidFill>
                <a:highlight>
                  <a:srgbClr val="FFFF00"/>
                </a:highlight>
              </a:rPr>
              <a:t>You will use this slide to kick-start the discussion with the group. Make sure you refer to the source of the information (your own views, patient journey developed in xx year, survey, etc </a:t>
            </a:r>
          </a:p>
        </p:txBody>
      </p:sp>
    </p:spTree>
    <p:extLst>
      <p:ext uri="{BB962C8B-B14F-4D97-AF65-F5344CB8AC3E}">
        <p14:creationId xmlns:p14="http://schemas.microsoft.com/office/powerpoint/2010/main" val="4071111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710014"/>
          </a:xfrm>
        </p:spPr>
        <p:txBody>
          <a:bodyPr/>
          <a:lstStyle/>
          <a:p>
            <a:pPr algn="l"/>
            <a:r>
              <a:rPr lang="en-GB" dirty="0"/>
              <a:t>Pre-Diagnosis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962C9D4C-701F-5EDB-BC1B-B5060AA1D52F}"/>
              </a:ext>
            </a:extLst>
          </p:cNvPr>
          <p:cNvSpPr txBox="1">
            <a:spLocks/>
          </p:cNvSpPr>
          <p:nvPr/>
        </p:nvSpPr>
        <p:spPr>
          <a:xfrm>
            <a:off x="623196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>
                <a:solidFill>
                  <a:srgbClr val="00519C"/>
                </a:solidFill>
              </a:rPr>
              <a:t>Necessary Actions to address patient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 (using action verbs – design, manage, inform, provide, anticipate, connect, test, assess, confirm, measure, etc.)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EF9E7ECE-3547-DD17-8A95-CFAD5C12B9D7}"/>
              </a:ext>
            </a:extLst>
          </p:cNvPr>
          <p:cNvSpPr txBox="1">
            <a:spLocks/>
          </p:cNvSpPr>
          <p:nvPr/>
        </p:nvSpPr>
        <p:spPr>
          <a:xfrm>
            <a:off x="439028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>
                <a:solidFill>
                  <a:schemeClr val="accent5"/>
                </a:solidFill>
              </a:rPr>
              <a:t>Patient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DC07D14A-EFAC-22E4-29A2-BB4224CB7504}"/>
              </a:ext>
            </a:extLst>
          </p:cNvPr>
          <p:cNvSpPr txBox="1">
            <a:spLocks/>
          </p:cNvSpPr>
          <p:nvPr/>
        </p:nvSpPr>
        <p:spPr>
          <a:xfrm>
            <a:off x="623196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>
                <a:solidFill>
                  <a:srgbClr val="55BE8C"/>
                </a:solidFill>
              </a:rPr>
              <a:t>Ideal Outcome &amp; Support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 here best practice that the group is are aware of</a:t>
            </a:r>
          </a:p>
        </p:txBody>
      </p:sp>
      <p:pic>
        <p:nvPicPr>
          <p:cNvPr id="6" name="Graphic 5" descr="Lightbulb outline">
            <a:extLst>
              <a:ext uri="{FF2B5EF4-FFF2-40B4-BE49-F238E27FC236}">
                <a16:creationId xmlns:a16="http://schemas.microsoft.com/office/drawing/2014/main" id="{26E91874-01C7-D0B4-5BFE-B1D538642D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1280" y="5176606"/>
            <a:ext cx="588960" cy="58896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1782B0A9-8ED4-748E-4145-D7998CBBAEAC}"/>
              </a:ext>
            </a:extLst>
          </p:cNvPr>
          <p:cNvSpPr txBox="1">
            <a:spLocks/>
          </p:cNvSpPr>
          <p:nvPr/>
        </p:nvSpPr>
        <p:spPr>
          <a:xfrm>
            <a:off x="900240" y="5351254"/>
            <a:ext cx="9521301" cy="5124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/>
              <a:t>Any ideas or proposals on outcome measures that you’d like to include for this stage? Note down here any ideas</a:t>
            </a:r>
          </a:p>
        </p:txBody>
      </p:sp>
    </p:spTree>
    <p:extLst>
      <p:ext uri="{BB962C8B-B14F-4D97-AF65-F5344CB8AC3E}">
        <p14:creationId xmlns:p14="http://schemas.microsoft.com/office/powerpoint/2010/main" val="2223333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609667"/>
          </a:xfrm>
        </p:spPr>
        <p:txBody>
          <a:bodyPr/>
          <a:lstStyle/>
          <a:p>
            <a:pPr algn="l"/>
            <a:r>
              <a:rPr lang="en-GB" dirty="0"/>
              <a:t>First Symptom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250586F9-85B7-A9ED-03B4-8739DB4A0284}"/>
              </a:ext>
            </a:extLst>
          </p:cNvPr>
          <p:cNvSpPr txBox="1">
            <a:spLocks/>
          </p:cNvSpPr>
          <p:nvPr/>
        </p:nvSpPr>
        <p:spPr>
          <a:xfrm>
            <a:off x="623196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>
                <a:solidFill>
                  <a:srgbClr val="00519C"/>
                </a:solidFill>
              </a:rPr>
              <a:t>Necessary Actions to address patient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 (using action verbs – design, manage, inform, provide, anticipate, connect, test, assess, confirm, measure, etc.)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925410C9-51D4-111A-E417-29A309EEE41B}"/>
              </a:ext>
            </a:extLst>
          </p:cNvPr>
          <p:cNvSpPr txBox="1">
            <a:spLocks/>
          </p:cNvSpPr>
          <p:nvPr/>
        </p:nvSpPr>
        <p:spPr>
          <a:xfrm>
            <a:off x="439028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>
                <a:solidFill>
                  <a:schemeClr val="accent5"/>
                </a:solidFill>
              </a:rPr>
              <a:t>Patient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88C36246-B062-09CB-135B-FB0D04781754}"/>
              </a:ext>
            </a:extLst>
          </p:cNvPr>
          <p:cNvSpPr txBox="1">
            <a:spLocks/>
          </p:cNvSpPr>
          <p:nvPr/>
        </p:nvSpPr>
        <p:spPr>
          <a:xfrm>
            <a:off x="623196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>
                <a:solidFill>
                  <a:srgbClr val="55BE8C"/>
                </a:solidFill>
              </a:rPr>
              <a:t>Ideal Outcome &amp; Support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 here best practice that the group is are aware of</a:t>
            </a:r>
          </a:p>
        </p:txBody>
      </p:sp>
      <p:pic>
        <p:nvPicPr>
          <p:cNvPr id="8" name="Graphic 7" descr="Lightbulb outline">
            <a:extLst>
              <a:ext uri="{FF2B5EF4-FFF2-40B4-BE49-F238E27FC236}">
                <a16:creationId xmlns:a16="http://schemas.microsoft.com/office/drawing/2014/main" id="{ED71CC2F-8E89-D11E-89AE-6A13CFD5F5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1280" y="5176606"/>
            <a:ext cx="588960" cy="588960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A5D7C6C-8384-CF3D-DF46-2786F8D5496C}"/>
              </a:ext>
            </a:extLst>
          </p:cNvPr>
          <p:cNvSpPr txBox="1">
            <a:spLocks/>
          </p:cNvSpPr>
          <p:nvPr/>
        </p:nvSpPr>
        <p:spPr>
          <a:xfrm>
            <a:off x="900240" y="5351254"/>
            <a:ext cx="9521301" cy="5124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/>
              <a:t>Any ideas or proposals on outcome measures that you’d like to include for this stage? Note down here any ideas</a:t>
            </a:r>
          </a:p>
        </p:txBody>
      </p:sp>
    </p:spTree>
    <p:extLst>
      <p:ext uri="{BB962C8B-B14F-4D97-AF65-F5344CB8AC3E}">
        <p14:creationId xmlns:p14="http://schemas.microsoft.com/office/powerpoint/2010/main" val="3373499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70111-1161-89E2-64BD-57974B907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567" y="142648"/>
            <a:ext cx="8901061" cy="810254"/>
          </a:xfrm>
        </p:spPr>
        <p:txBody>
          <a:bodyPr/>
          <a:lstStyle/>
          <a:p>
            <a:r>
              <a:rPr lang="en-GB" dirty="0"/>
              <a:t>Welcome and Introduction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6268E-5E1B-438E-AFAC-217701761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175" y="1232036"/>
            <a:ext cx="10153000" cy="37442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kern="100" dirty="0">
                <a:solidFill>
                  <a:srgbClr val="21BDBE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OBJECTIVES OF THE WORKSHOP</a:t>
            </a:r>
            <a:endParaRPr lang="en-US" sz="1800" b="1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1" indent="-342900">
              <a:spcBef>
                <a:spcPts val="1000"/>
              </a:spcBef>
              <a:buFont typeface="+mj-lt"/>
              <a:buAutoNum type="arabicPeriod"/>
            </a:pPr>
            <a: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To create a space for collaboration and sharing of experiential knowledge to inform the development of a model care pathway for (insert name of condition) that is being developed by (insert name of ERN).</a:t>
            </a:r>
          </a:p>
          <a:p>
            <a:pPr marL="342900" lvl="1" indent="-342900">
              <a:spcBef>
                <a:spcPts val="1000"/>
              </a:spcBef>
              <a:buFont typeface="+mj-lt"/>
              <a:buAutoNum type="arabicPeriod"/>
            </a:pPr>
            <a: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To better understand the common needs and interventions that our community would like to </a:t>
            </a:r>
            <a:r>
              <a:rPr lang="en-US" sz="1800" kern="100" dirty="0" err="1">
                <a:solidFill>
                  <a:schemeClr val="tx1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prioritise</a:t>
            </a:r>
            <a: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 to enhance the relevance and utility of the care pathway for (insert name of </a:t>
            </a:r>
            <a:r>
              <a:rPr lang="en-US" sz="1800" kern="100">
                <a:solidFill>
                  <a:schemeClr val="tx1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condition).</a:t>
            </a:r>
            <a:endParaRPr lang="en-US" sz="1800" kern="100" dirty="0">
              <a:solidFill>
                <a:schemeClr val="tx1"/>
              </a:solidFill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kern="100" dirty="0">
              <a:solidFill>
                <a:srgbClr val="21BDBE"/>
              </a:solidFill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kern="100" dirty="0">
                <a:solidFill>
                  <a:srgbClr val="21BDBE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AGENDA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Setting the scene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Present Model Care Pathway Scope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Map patient community needs and priorities and identify best practice in the care pathway</a:t>
            </a:r>
          </a:p>
        </p:txBody>
      </p:sp>
    </p:spTree>
    <p:extLst>
      <p:ext uri="{BB962C8B-B14F-4D97-AF65-F5344CB8AC3E}">
        <p14:creationId xmlns:p14="http://schemas.microsoft.com/office/powerpoint/2010/main" val="668357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710014"/>
          </a:xfrm>
        </p:spPr>
        <p:txBody>
          <a:bodyPr/>
          <a:lstStyle/>
          <a:p>
            <a:pPr algn="l"/>
            <a:r>
              <a:rPr lang="en-GB" dirty="0"/>
              <a:t>Diagnosis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C6FC6269-7A3A-36A6-2D8F-436AF281C972}"/>
              </a:ext>
            </a:extLst>
          </p:cNvPr>
          <p:cNvSpPr txBox="1">
            <a:spLocks/>
          </p:cNvSpPr>
          <p:nvPr/>
        </p:nvSpPr>
        <p:spPr>
          <a:xfrm>
            <a:off x="623196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>
                <a:solidFill>
                  <a:srgbClr val="00519C"/>
                </a:solidFill>
              </a:rPr>
              <a:t>Necessary Actions to address patient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 (using action verbs – design, manage, inform, provide, anticipate, connect, test, assess, confirm, measure, etc.)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AB350B87-BE37-4320-B246-B994DD8B446F}"/>
              </a:ext>
            </a:extLst>
          </p:cNvPr>
          <p:cNvSpPr txBox="1">
            <a:spLocks/>
          </p:cNvSpPr>
          <p:nvPr/>
        </p:nvSpPr>
        <p:spPr>
          <a:xfrm>
            <a:off x="439028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>
                <a:solidFill>
                  <a:schemeClr val="accent5"/>
                </a:solidFill>
              </a:rPr>
              <a:t>Patient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FF2F1AA4-17F4-992A-809B-2E7C051AD069}"/>
              </a:ext>
            </a:extLst>
          </p:cNvPr>
          <p:cNvSpPr txBox="1">
            <a:spLocks/>
          </p:cNvSpPr>
          <p:nvPr/>
        </p:nvSpPr>
        <p:spPr>
          <a:xfrm>
            <a:off x="623196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>
                <a:solidFill>
                  <a:srgbClr val="55BE8C"/>
                </a:solidFill>
              </a:rPr>
              <a:t>Ideal Outcome &amp; Support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 here best practice that the group is are aware of</a:t>
            </a:r>
          </a:p>
        </p:txBody>
      </p:sp>
      <p:pic>
        <p:nvPicPr>
          <p:cNvPr id="8" name="Graphic 7" descr="Lightbulb outline">
            <a:extLst>
              <a:ext uri="{FF2B5EF4-FFF2-40B4-BE49-F238E27FC236}">
                <a16:creationId xmlns:a16="http://schemas.microsoft.com/office/drawing/2014/main" id="{6CF4228B-D73D-C7EB-DFDE-FD6F5DCE5D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1280" y="5176606"/>
            <a:ext cx="588960" cy="588960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D4CDD8C-DCBA-583A-68FD-81474A89256E}"/>
              </a:ext>
            </a:extLst>
          </p:cNvPr>
          <p:cNvSpPr txBox="1">
            <a:spLocks/>
          </p:cNvSpPr>
          <p:nvPr/>
        </p:nvSpPr>
        <p:spPr>
          <a:xfrm>
            <a:off x="900240" y="5351254"/>
            <a:ext cx="9521301" cy="5124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/>
              <a:t>Any ideas or proposals on outcome measures that you’d like to include for this stage? Note down here any ideas</a:t>
            </a:r>
          </a:p>
        </p:txBody>
      </p:sp>
    </p:spTree>
    <p:extLst>
      <p:ext uri="{BB962C8B-B14F-4D97-AF65-F5344CB8AC3E}">
        <p14:creationId xmlns:p14="http://schemas.microsoft.com/office/powerpoint/2010/main" val="8594049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609667"/>
          </a:xfrm>
        </p:spPr>
        <p:txBody>
          <a:bodyPr/>
          <a:lstStyle/>
          <a:p>
            <a:pPr algn="l"/>
            <a:r>
              <a:rPr lang="en-GB" dirty="0"/>
              <a:t>Intervention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2F042910-F1B1-E0D4-11EB-FF5799A9D7C7}"/>
              </a:ext>
            </a:extLst>
          </p:cNvPr>
          <p:cNvSpPr txBox="1">
            <a:spLocks/>
          </p:cNvSpPr>
          <p:nvPr/>
        </p:nvSpPr>
        <p:spPr>
          <a:xfrm>
            <a:off x="623196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>
                <a:solidFill>
                  <a:srgbClr val="00519C"/>
                </a:solidFill>
              </a:rPr>
              <a:t>Necessary Actions to address patient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 (using action verbs – design, manage, inform, provide, anticipate, connect, test, assess, confirm, measure, etc.)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DA755188-6EE2-3ABF-5217-EAEB44F28CA0}"/>
              </a:ext>
            </a:extLst>
          </p:cNvPr>
          <p:cNvSpPr txBox="1">
            <a:spLocks/>
          </p:cNvSpPr>
          <p:nvPr/>
        </p:nvSpPr>
        <p:spPr>
          <a:xfrm>
            <a:off x="439028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>
                <a:solidFill>
                  <a:schemeClr val="accent5"/>
                </a:solidFill>
              </a:rPr>
              <a:t>Patient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27C61B44-ED9B-AC54-B15E-E13054E005A7}"/>
              </a:ext>
            </a:extLst>
          </p:cNvPr>
          <p:cNvSpPr txBox="1">
            <a:spLocks/>
          </p:cNvSpPr>
          <p:nvPr/>
        </p:nvSpPr>
        <p:spPr>
          <a:xfrm>
            <a:off x="623196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>
                <a:solidFill>
                  <a:srgbClr val="55BE8C"/>
                </a:solidFill>
              </a:rPr>
              <a:t>Ideal Outcome &amp; Support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 here best practice that the group is are aware of</a:t>
            </a:r>
          </a:p>
        </p:txBody>
      </p:sp>
      <p:pic>
        <p:nvPicPr>
          <p:cNvPr id="8" name="Graphic 7" descr="Lightbulb outline">
            <a:extLst>
              <a:ext uri="{FF2B5EF4-FFF2-40B4-BE49-F238E27FC236}">
                <a16:creationId xmlns:a16="http://schemas.microsoft.com/office/drawing/2014/main" id="{E6EF2CE6-D2C5-7399-9B42-38736ABE0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1280" y="5176606"/>
            <a:ext cx="588960" cy="588960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3D27D98-EB76-F80A-19DC-5F2CC20448FF}"/>
              </a:ext>
            </a:extLst>
          </p:cNvPr>
          <p:cNvSpPr txBox="1">
            <a:spLocks/>
          </p:cNvSpPr>
          <p:nvPr/>
        </p:nvSpPr>
        <p:spPr>
          <a:xfrm>
            <a:off x="900240" y="5351254"/>
            <a:ext cx="9521301" cy="5124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/>
              <a:t>Any ideas or proposals on outcome measures that you’d like to include for this stage? Note down here any ideas</a:t>
            </a:r>
          </a:p>
        </p:txBody>
      </p:sp>
    </p:spTree>
    <p:extLst>
      <p:ext uri="{BB962C8B-B14F-4D97-AF65-F5344CB8AC3E}">
        <p14:creationId xmlns:p14="http://schemas.microsoft.com/office/powerpoint/2010/main" val="1372889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710014"/>
          </a:xfrm>
        </p:spPr>
        <p:txBody>
          <a:bodyPr/>
          <a:lstStyle/>
          <a:p>
            <a:pPr algn="l"/>
            <a:r>
              <a:rPr lang="en-GB" dirty="0"/>
              <a:t>Transition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522144B8-F374-FDD0-AEFC-737B75D89B4C}"/>
              </a:ext>
            </a:extLst>
          </p:cNvPr>
          <p:cNvSpPr txBox="1">
            <a:spLocks/>
          </p:cNvSpPr>
          <p:nvPr/>
        </p:nvSpPr>
        <p:spPr>
          <a:xfrm>
            <a:off x="623196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>
                <a:solidFill>
                  <a:srgbClr val="00519C"/>
                </a:solidFill>
              </a:rPr>
              <a:t>Necessary Actions to address patient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 (using action verbs – design, manage, inform, provide, anticipate, connect, test, assess, confirm, measure, etc.)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D64FE5E3-28FF-EB7B-A2D8-1E0FC6898758}"/>
              </a:ext>
            </a:extLst>
          </p:cNvPr>
          <p:cNvSpPr txBox="1">
            <a:spLocks/>
          </p:cNvSpPr>
          <p:nvPr/>
        </p:nvSpPr>
        <p:spPr>
          <a:xfrm>
            <a:off x="439028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>
                <a:solidFill>
                  <a:schemeClr val="accent5"/>
                </a:solidFill>
              </a:rPr>
              <a:t>Patient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A126F59A-50B3-86AC-23EF-EE75A03920B0}"/>
              </a:ext>
            </a:extLst>
          </p:cNvPr>
          <p:cNvSpPr txBox="1">
            <a:spLocks/>
          </p:cNvSpPr>
          <p:nvPr/>
        </p:nvSpPr>
        <p:spPr>
          <a:xfrm>
            <a:off x="623196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>
                <a:solidFill>
                  <a:srgbClr val="55BE8C"/>
                </a:solidFill>
              </a:rPr>
              <a:t>Ideal Outcome &amp; Support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 here best practice that the group is are aware of</a:t>
            </a:r>
          </a:p>
        </p:txBody>
      </p:sp>
      <p:pic>
        <p:nvPicPr>
          <p:cNvPr id="9" name="Graphic 8" descr="Lightbulb outline">
            <a:extLst>
              <a:ext uri="{FF2B5EF4-FFF2-40B4-BE49-F238E27FC236}">
                <a16:creationId xmlns:a16="http://schemas.microsoft.com/office/drawing/2014/main" id="{ECA707CD-B138-BA42-4289-D1EE7A2A03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1280" y="5176606"/>
            <a:ext cx="588960" cy="588960"/>
          </a:xfrm>
          <a:prstGeom prst="rect">
            <a:avLst/>
          </a:prstGeom>
        </p:spPr>
      </p:pic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8A0D7D68-EBD1-5E5B-38F8-2F4772D53C01}"/>
              </a:ext>
            </a:extLst>
          </p:cNvPr>
          <p:cNvSpPr txBox="1">
            <a:spLocks/>
          </p:cNvSpPr>
          <p:nvPr/>
        </p:nvSpPr>
        <p:spPr>
          <a:xfrm>
            <a:off x="900240" y="5351254"/>
            <a:ext cx="9521301" cy="5124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/>
              <a:t>Any ideas or proposals on outcome measures that you’d like to include for this stage? Note down here any ideas</a:t>
            </a:r>
          </a:p>
        </p:txBody>
      </p:sp>
    </p:spTree>
    <p:extLst>
      <p:ext uri="{BB962C8B-B14F-4D97-AF65-F5344CB8AC3E}">
        <p14:creationId xmlns:p14="http://schemas.microsoft.com/office/powerpoint/2010/main" val="31816132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592733"/>
          </a:xfrm>
        </p:spPr>
        <p:txBody>
          <a:bodyPr/>
          <a:lstStyle/>
          <a:p>
            <a:pPr algn="l"/>
            <a:r>
              <a:rPr lang="en-GB" dirty="0"/>
              <a:t>Other Stages…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C31BE07C-8E9E-25BC-0332-35C054CEEE52}"/>
              </a:ext>
            </a:extLst>
          </p:cNvPr>
          <p:cNvSpPr txBox="1">
            <a:spLocks/>
          </p:cNvSpPr>
          <p:nvPr/>
        </p:nvSpPr>
        <p:spPr>
          <a:xfrm>
            <a:off x="623196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>
                <a:solidFill>
                  <a:srgbClr val="00519C"/>
                </a:solidFill>
              </a:rPr>
              <a:t>Necessary Actions to address patient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 (using action verbs – design, manage, inform, provide, anticipate, connect, test, assess, confirm, measure, etc.)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3E81DC50-29FA-C961-8212-E6586A182C45}"/>
              </a:ext>
            </a:extLst>
          </p:cNvPr>
          <p:cNvSpPr txBox="1">
            <a:spLocks/>
          </p:cNvSpPr>
          <p:nvPr/>
        </p:nvSpPr>
        <p:spPr>
          <a:xfrm>
            <a:off x="439028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>
                <a:solidFill>
                  <a:schemeClr val="accent5"/>
                </a:solidFill>
              </a:rPr>
              <a:t>Patient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44D43E6B-8794-9BB7-241D-B26243B1CA7D}"/>
              </a:ext>
            </a:extLst>
          </p:cNvPr>
          <p:cNvSpPr txBox="1">
            <a:spLocks/>
          </p:cNvSpPr>
          <p:nvPr/>
        </p:nvSpPr>
        <p:spPr>
          <a:xfrm>
            <a:off x="623196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>
                <a:solidFill>
                  <a:srgbClr val="55BE8C"/>
                </a:solidFill>
              </a:rPr>
              <a:t>Ideal Outcome &amp; Support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 here best practice that the group is are aware of</a:t>
            </a:r>
          </a:p>
        </p:txBody>
      </p:sp>
      <p:pic>
        <p:nvPicPr>
          <p:cNvPr id="8" name="Graphic 7" descr="Lightbulb outline">
            <a:extLst>
              <a:ext uri="{FF2B5EF4-FFF2-40B4-BE49-F238E27FC236}">
                <a16:creationId xmlns:a16="http://schemas.microsoft.com/office/drawing/2014/main" id="{3ED7ABB2-2839-2ED5-52AE-8FDF90DEF1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1280" y="5176606"/>
            <a:ext cx="588960" cy="588960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E44466-56D0-62A7-7A47-587319A7D423}"/>
              </a:ext>
            </a:extLst>
          </p:cNvPr>
          <p:cNvSpPr txBox="1">
            <a:spLocks/>
          </p:cNvSpPr>
          <p:nvPr/>
        </p:nvSpPr>
        <p:spPr>
          <a:xfrm>
            <a:off x="900240" y="5351254"/>
            <a:ext cx="9521301" cy="5124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/>
              <a:t>Any ideas or proposals on outcome measures that you’d like to include for this stage? Note down here any ideas</a:t>
            </a:r>
          </a:p>
        </p:txBody>
      </p:sp>
    </p:spTree>
    <p:extLst>
      <p:ext uri="{BB962C8B-B14F-4D97-AF65-F5344CB8AC3E}">
        <p14:creationId xmlns:p14="http://schemas.microsoft.com/office/powerpoint/2010/main" val="3360673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>
            <a:extLst>
              <a:ext uri="{FF2B5EF4-FFF2-40B4-BE49-F238E27FC236}">
                <a16:creationId xmlns:a16="http://schemas.microsoft.com/office/drawing/2014/main" id="{734EF496-F86B-932F-8BED-1CC4C115989F}"/>
              </a:ext>
            </a:extLst>
          </p:cNvPr>
          <p:cNvSpPr txBox="1">
            <a:spLocks/>
          </p:cNvSpPr>
          <p:nvPr/>
        </p:nvSpPr>
        <p:spPr>
          <a:xfrm>
            <a:off x="939543" y="355776"/>
            <a:ext cx="9143640" cy="71001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39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Outcome Measures Recap</a:t>
            </a:r>
            <a:endParaRPr lang="en-GB" dirty="0"/>
          </a:p>
        </p:txBody>
      </p:sp>
      <p:pic>
        <p:nvPicPr>
          <p:cNvPr id="9" name="Graphic 8" descr="Lightbulb outline">
            <a:extLst>
              <a:ext uri="{FF2B5EF4-FFF2-40B4-BE49-F238E27FC236}">
                <a16:creationId xmlns:a16="http://schemas.microsoft.com/office/drawing/2014/main" id="{0376EDF3-1F87-5050-56D3-702AF12CA2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3955" y="1750012"/>
            <a:ext cx="588960" cy="588960"/>
          </a:xfrm>
          <a:prstGeom prst="rect">
            <a:avLst/>
          </a:prstGeom>
        </p:spPr>
      </p:pic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4E1D7BBF-4629-B3F5-9AF7-01AD703A6478}"/>
              </a:ext>
            </a:extLst>
          </p:cNvPr>
          <p:cNvSpPr txBox="1">
            <a:spLocks/>
          </p:cNvSpPr>
          <p:nvPr/>
        </p:nvSpPr>
        <p:spPr>
          <a:xfrm>
            <a:off x="939543" y="1826531"/>
            <a:ext cx="9521301" cy="5124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chemeClr val="accent5"/>
                </a:solidFill>
              </a:rPr>
              <a:t>Review the outcome measures included in the detailed pathway scope, the ones that have been proposed during the workshop and ask the group if  there are any other gaps. </a:t>
            </a:r>
          </a:p>
        </p:txBody>
      </p:sp>
    </p:spTree>
    <p:extLst>
      <p:ext uri="{BB962C8B-B14F-4D97-AF65-F5344CB8AC3E}">
        <p14:creationId xmlns:p14="http://schemas.microsoft.com/office/powerpoint/2010/main" val="39474142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>
            <a:extLst>
              <a:ext uri="{FF2B5EF4-FFF2-40B4-BE49-F238E27FC236}">
                <a16:creationId xmlns:a16="http://schemas.microsoft.com/office/drawing/2014/main" id="{D8BD09A5-330E-9946-933E-EE497AA71754}"/>
              </a:ext>
            </a:extLst>
          </p:cNvPr>
          <p:cNvSpPr txBox="1"/>
          <p:nvPr/>
        </p:nvSpPr>
        <p:spPr>
          <a:xfrm>
            <a:off x="425040" y="382094"/>
            <a:ext cx="10076992" cy="695576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GB" sz="4000" b="1" dirty="0">
                <a:solidFill>
                  <a:srgbClr val="00395C"/>
                </a:solidFill>
                <a:latin typeface="Calibri Light" panose="020F0302020204030204"/>
                <a:ea typeface="+mj-ea"/>
                <a:cs typeface="+mj-cs"/>
              </a:rPr>
              <a:t>Further Information</a:t>
            </a:r>
            <a:endParaRPr lang="en-US" sz="4000" b="1" dirty="0">
              <a:solidFill>
                <a:srgbClr val="00395C"/>
              </a:solidFill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CustomShape 3">
            <a:extLst>
              <a:ext uri="{FF2B5EF4-FFF2-40B4-BE49-F238E27FC236}">
                <a16:creationId xmlns:a16="http://schemas.microsoft.com/office/drawing/2014/main" id="{47A9127B-9DF4-7EC7-7F02-AC880E6707A1}"/>
              </a:ext>
            </a:extLst>
          </p:cNvPr>
          <p:cNvSpPr/>
          <p:nvPr/>
        </p:nvSpPr>
        <p:spPr>
          <a:xfrm>
            <a:off x="280002" y="4931781"/>
            <a:ext cx="9143640" cy="112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800" b="1" strike="noStrike" spc="-1" dirty="0">
                <a:solidFill>
                  <a:srgbClr val="093A7D"/>
                </a:solidFill>
                <a:latin typeface="Tahoma"/>
                <a:ea typeface="Tahoma"/>
              </a:rPr>
              <a:t>Contact: xxx 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800" b="1" strike="noStrike" spc="-1" dirty="0">
                <a:solidFill>
                  <a:srgbClr val="093A7D"/>
                </a:solidFill>
                <a:latin typeface="Tahoma"/>
                <a:ea typeface="Tahoma"/>
              </a:rPr>
              <a:t>Email: xxx</a:t>
            </a:r>
            <a:endParaRPr lang="en-GB" sz="1800" b="1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BD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4B4FF-7BF1-693F-2067-13A7209B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469" y="1868557"/>
            <a:ext cx="8901061" cy="181886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1. Setting the Scene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676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74AB70-5797-4EDA-6DF7-927D8E4B0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FFD7E49-C50F-474D-CBC3-0946AAF06C73}"/>
              </a:ext>
            </a:extLst>
          </p:cNvPr>
          <p:cNvSpPr/>
          <p:nvPr/>
        </p:nvSpPr>
        <p:spPr>
          <a:xfrm>
            <a:off x="4605093" y="1512568"/>
            <a:ext cx="2981814" cy="382002"/>
          </a:xfrm>
          <a:prstGeom prst="rect">
            <a:avLst/>
          </a:prstGeom>
          <a:solidFill>
            <a:srgbClr val="84ACB6"/>
          </a:solidFill>
          <a:ln>
            <a:solidFill>
              <a:srgbClr val="84AC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E6CA81-3880-3CAF-70A9-3C5C534C91BB}"/>
              </a:ext>
            </a:extLst>
          </p:cNvPr>
          <p:cNvSpPr/>
          <p:nvPr/>
        </p:nvSpPr>
        <p:spPr>
          <a:xfrm>
            <a:off x="4605094" y="1938018"/>
            <a:ext cx="2981814" cy="36071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7AE6856-039D-B0C1-DEBB-108B85FD90D0}"/>
              </a:ext>
            </a:extLst>
          </p:cNvPr>
          <p:cNvSpPr/>
          <p:nvPr/>
        </p:nvSpPr>
        <p:spPr>
          <a:xfrm>
            <a:off x="4605092" y="5528148"/>
            <a:ext cx="2981814" cy="87654"/>
          </a:xfrm>
          <a:prstGeom prst="rect">
            <a:avLst/>
          </a:prstGeom>
          <a:solidFill>
            <a:srgbClr val="84ACB6"/>
          </a:solidFill>
          <a:ln>
            <a:solidFill>
              <a:srgbClr val="84AC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6EE89B8-06EE-C22D-ED0C-C4391E5136D9}"/>
              </a:ext>
            </a:extLst>
          </p:cNvPr>
          <p:cNvSpPr txBox="1"/>
          <p:nvPr/>
        </p:nvSpPr>
        <p:spPr>
          <a:xfrm>
            <a:off x="4202206" y="1543184"/>
            <a:ext cx="3811411" cy="338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lvl="0" algn="ctr">
              <a:defRPr/>
            </a:pPr>
            <a:r>
              <a:rPr lang="en-US" sz="1600" b="1" dirty="0">
                <a:solidFill>
                  <a:prstClr val="white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Clinical Practice Guidelines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5FA8347F-6EF9-7006-E1C3-D1B9B25FA8A0}"/>
              </a:ext>
            </a:extLst>
          </p:cNvPr>
          <p:cNvSpPr txBox="1">
            <a:spLocks/>
          </p:cNvSpPr>
          <p:nvPr/>
        </p:nvSpPr>
        <p:spPr>
          <a:xfrm>
            <a:off x="4837766" y="2094777"/>
            <a:ext cx="2516465" cy="2910925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15000"/>
              </a:lnSpc>
              <a:spcAft>
                <a:spcPts val="300"/>
              </a:spcAft>
            </a:pPr>
            <a:r>
              <a:rPr lang="en-US" sz="1400" dirty="0">
                <a:solidFill>
                  <a:prstClr val="black"/>
                </a:solidFill>
                <a:latin typeface="Lato Light" panose="020F0502020204030203" pitchFamily="34" charset="0"/>
              </a:rPr>
              <a:t>Evidence-based recommendations that guide clinical decisions.</a:t>
            </a:r>
            <a:endParaRPr lang="en-GB" sz="1400" dirty="0">
              <a:solidFill>
                <a:prstClr val="black"/>
              </a:solidFill>
              <a:latin typeface="Lato Light" panose="020F0502020204030203" pitchFamily="34" charset="0"/>
            </a:endParaRP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Lato Light" panose="020F0502020204030203" pitchFamily="34" charset="0"/>
              </a:rPr>
              <a:t>Based on thorough reviews of the latest research and weigh the benefits and risks of different treatment options. </a:t>
            </a: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Lato Light" panose="020F0502020204030203" pitchFamily="34" charset="0"/>
              </a:rPr>
              <a:t>Main purpose is to guide clinical decision-making to improve patient outcomes.</a:t>
            </a:r>
            <a:endParaRPr lang="en-DE" sz="1400" dirty="0">
              <a:solidFill>
                <a:prstClr val="black"/>
              </a:solidFill>
              <a:latin typeface="Lato Light" panose="020F0502020204030203" pitchFamily="34" charset="0"/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9DD61AF7-8E32-A8AC-F618-4F71BDF1122F}"/>
              </a:ext>
            </a:extLst>
          </p:cNvPr>
          <p:cNvSpPr txBox="1">
            <a:spLocks/>
          </p:cNvSpPr>
          <p:nvPr/>
        </p:nvSpPr>
        <p:spPr>
          <a:xfrm>
            <a:off x="470045" y="329033"/>
            <a:ext cx="9929549" cy="9618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defPPr>
              <a:defRPr lang="en-US"/>
            </a:defPPr>
            <a:lvl1pPr marR="0" lvl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>
                <a:solidFill>
                  <a:srgbClr val="0039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Before we start: what is the difference between Patient Journeys, </a:t>
            </a:r>
            <a:r>
              <a:rPr lang="en-US" dirty="0"/>
              <a:t>CPGs and Care Pathways?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381C5B-48B5-6CE8-335F-55CFE9CA9E6A}"/>
              </a:ext>
            </a:extLst>
          </p:cNvPr>
          <p:cNvSpPr/>
          <p:nvPr/>
        </p:nvSpPr>
        <p:spPr>
          <a:xfrm>
            <a:off x="8490440" y="1512568"/>
            <a:ext cx="2981814" cy="382002"/>
          </a:xfrm>
          <a:prstGeom prst="rect">
            <a:avLst/>
          </a:prstGeom>
          <a:solidFill>
            <a:srgbClr val="00B1C5"/>
          </a:solidFill>
          <a:ln>
            <a:solidFill>
              <a:srgbClr val="84AC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CD8FCD-896E-5DFB-9073-8624CD9BA1DE}"/>
              </a:ext>
            </a:extLst>
          </p:cNvPr>
          <p:cNvSpPr/>
          <p:nvPr/>
        </p:nvSpPr>
        <p:spPr>
          <a:xfrm>
            <a:off x="8490441" y="1938018"/>
            <a:ext cx="2981814" cy="36071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1696FC-38BF-15E6-96EF-A23106916764}"/>
              </a:ext>
            </a:extLst>
          </p:cNvPr>
          <p:cNvSpPr/>
          <p:nvPr/>
        </p:nvSpPr>
        <p:spPr>
          <a:xfrm>
            <a:off x="8490439" y="5528148"/>
            <a:ext cx="2981814" cy="87654"/>
          </a:xfrm>
          <a:prstGeom prst="rect">
            <a:avLst/>
          </a:prstGeom>
          <a:solidFill>
            <a:srgbClr val="00B1C5"/>
          </a:solidFill>
          <a:ln>
            <a:solidFill>
              <a:srgbClr val="84AC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1267FE-6A34-ED76-656E-FC750863F02D}"/>
              </a:ext>
            </a:extLst>
          </p:cNvPr>
          <p:cNvSpPr txBox="1"/>
          <p:nvPr/>
        </p:nvSpPr>
        <p:spPr>
          <a:xfrm>
            <a:off x="8737070" y="1522862"/>
            <a:ext cx="2567011" cy="338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lvl="0" algn="ctr">
              <a:defRPr/>
            </a:pPr>
            <a:r>
              <a:rPr lang="en-US" sz="1600" b="1" dirty="0">
                <a:solidFill>
                  <a:prstClr val="white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Care Pathways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822FE5EE-76FD-8026-E31A-CF885ACD5F45}"/>
              </a:ext>
            </a:extLst>
          </p:cNvPr>
          <p:cNvSpPr txBox="1">
            <a:spLocks/>
          </p:cNvSpPr>
          <p:nvPr/>
        </p:nvSpPr>
        <p:spPr>
          <a:xfrm>
            <a:off x="8697839" y="1975627"/>
            <a:ext cx="2645471" cy="3569567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15000"/>
              </a:lnSpc>
              <a:spcAft>
                <a:spcPts val="300"/>
              </a:spcAft>
            </a:pPr>
            <a:r>
              <a:rPr lang="en-US" sz="1400" dirty="0">
                <a:solidFill>
                  <a:prstClr val="black"/>
                </a:solidFill>
                <a:latin typeface="Lato Light" panose="020F0502020204030203" pitchFamily="34" charset="0"/>
              </a:rPr>
              <a:t>Structured plans that put guidelines into action.</a:t>
            </a: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Lato Light" panose="020F0502020204030203" pitchFamily="34" charset="0"/>
              </a:rPr>
              <a:t>Outline the best way to manage a specific group of patients over a set period.</a:t>
            </a: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Lato Light" panose="020F0502020204030203" pitchFamily="34" charset="0"/>
              </a:rPr>
              <a:t>Details who does what and when,</a:t>
            </a: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Lato Light" panose="020F0502020204030203" pitchFamily="34" charset="0"/>
              </a:rPr>
              <a:t>Include key performance indicators to evaluate patient progress and outcomes.</a:t>
            </a: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Lato Light" panose="020F0502020204030203" pitchFamily="34" charset="0"/>
              </a:rPr>
              <a:t>Identify the appropriate resources to implement the pathway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E041BE6-AA7B-CF22-56D3-90E26D1970A6}"/>
              </a:ext>
            </a:extLst>
          </p:cNvPr>
          <p:cNvSpPr/>
          <p:nvPr/>
        </p:nvSpPr>
        <p:spPr>
          <a:xfrm>
            <a:off x="806441" y="1512568"/>
            <a:ext cx="2981814" cy="382002"/>
          </a:xfrm>
          <a:prstGeom prst="rect">
            <a:avLst/>
          </a:prstGeom>
          <a:solidFill>
            <a:srgbClr val="02BCE8"/>
          </a:solidFill>
          <a:ln>
            <a:solidFill>
              <a:srgbClr val="84AC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7302BD8-5D3C-D9E8-1899-2BC1958F45E6}"/>
              </a:ext>
            </a:extLst>
          </p:cNvPr>
          <p:cNvSpPr/>
          <p:nvPr/>
        </p:nvSpPr>
        <p:spPr>
          <a:xfrm>
            <a:off x="806442" y="1938018"/>
            <a:ext cx="2981814" cy="36071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D1F6553-B3D4-C80A-A15F-86C7BEADC0D6}"/>
              </a:ext>
            </a:extLst>
          </p:cNvPr>
          <p:cNvSpPr/>
          <p:nvPr/>
        </p:nvSpPr>
        <p:spPr>
          <a:xfrm>
            <a:off x="806440" y="5528148"/>
            <a:ext cx="2981814" cy="87654"/>
          </a:xfrm>
          <a:prstGeom prst="rect">
            <a:avLst/>
          </a:prstGeom>
          <a:solidFill>
            <a:srgbClr val="02BCE8"/>
          </a:solidFill>
          <a:ln>
            <a:solidFill>
              <a:srgbClr val="84AC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6AF2FCB-996C-3810-43BC-90BBB8887CB4}"/>
              </a:ext>
            </a:extLst>
          </p:cNvPr>
          <p:cNvSpPr txBox="1"/>
          <p:nvPr/>
        </p:nvSpPr>
        <p:spPr>
          <a:xfrm>
            <a:off x="1053071" y="1522862"/>
            <a:ext cx="2567011" cy="338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>
                <a:solidFill>
                  <a:prstClr val="white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Patient Journey</a:t>
            </a:r>
            <a:endParaRPr lang="en-US" sz="1600" b="1" dirty="0">
              <a:solidFill>
                <a:prstClr val="white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F9EEF203-A3A5-5401-DE28-A4FE260C6326}"/>
              </a:ext>
            </a:extLst>
          </p:cNvPr>
          <p:cNvSpPr txBox="1">
            <a:spLocks/>
          </p:cNvSpPr>
          <p:nvPr/>
        </p:nvSpPr>
        <p:spPr>
          <a:xfrm>
            <a:off x="917270" y="2119988"/>
            <a:ext cx="2751777" cy="3158685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5000"/>
              </a:lnSpc>
              <a:spcAft>
                <a:spcPts val="300"/>
              </a:spcAft>
            </a:pPr>
            <a:r>
              <a:rPr lang="en-US" sz="1400" dirty="0">
                <a:solidFill>
                  <a:prstClr val="black"/>
                </a:solidFill>
                <a:latin typeface="Lato Light" panose="020F0502020204030203" pitchFamily="34" charset="0"/>
              </a:rPr>
              <a:t>Tools that reflect the real-life needs of specific patient communities across key stages of their care journey </a:t>
            </a:r>
          </a:p>
          <a:p>
            <a:pPr marL="228600" indent="-228600" algn="l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Lato Light" panose="020F0502020204030203" pitchFamily="34" charset="0"/>
              </a:rPr>
              <a:t>Patient driven, based on the day-to-day experiences and life-lens of people living with a condition.</a:t>
            </a:r>
          </a:p>
          <a:p>
            <a:pPr marL="228600" indent="-228600" algn="l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Lato Light" panose="020F0502020204030203" pitchFamily="34" charset="0"/>
              </a:rPr>
              <a:t>Capture medical, psychological, and social aspects, highlighting the support required from healthcare and social services</a:t>
            </a:r>
            <a:endParaRPr lang="en-US" sz="1400" b="1" dirty="0">
              <a:solidFill>
                <a:prstClr val="black"/>
              </a:solidFill>
              <a:latin typeface="Lato Light" panose="020F0502020204030203" pitchFamily="34" charset="0"/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6F6104A9-03A2-6F92-8374-4B581CB35F5F}"/>
              </a:ext>
            </a:extLst>
          </p:cNvPr>
          <p:cNvSpPr txBox="1">
            <a:spLocks/>
          </p:cNvSpPr>
          <p:nvPr/>
        </p:nvSpPr>
        <p:spPr>
          <a:xfrm>
            <a:off x="1924669" y="5681230"/>
            <a:ext cx="8866512" cy="673133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en-US" sz="1600" dirty="0">
                <a:solidFill>
                  <a:prstClr val="black"/>
                </a:solidFill>
                <a:latin typeface="Lato Light" panose="020F0502020204030203" pitchFamily="34" charset="0"/>
              </a:rPr>
              <a:t>Key relationship: </a:t>
            </a:r>
            <a:r>
              <a:rPr lang="en-US" sz="1600" b="1" dirty="0">
                <a:solidFill>
                  <a:prstClr val="black"/>
                </a:solidFill>
                <a:latin typeface="Lato Light" panose="020F0502020204030203" pitchFamily="34" charset="0"/>
              </a:rPr>
              <a:t>Patient Journeys </a:t>
            </a:r>
            <a:r>
              <a:rPr lang="en-US" sz="1600" dirty="0">
                <a:solidFill>
                  <a:prstClr val="black"/>
                </a:solidFill>
                <a:latin typeface="Lato Light" panose="020F0502020204030203" pitchFamily="34" charset="0"/>
              </a:rPr>
              <a:t>may inform the development of </a:t>
            </a:r>
            <a:r>
              <a:rPr lang="en-US" sz="1600" b="1" dirty="0">
                <a:solidFill>
                  <a:prstClr val="black"/>
                </a:solidFill>
                <a:latin typeface="Lato Light" panose="020F0502020204030203" pitchFamily="34" charset="0"/>
              </a:rPr>
              <a:t>CPGs</a:t>
            </a:r>
            <a:r>
              <a:rPr lang="en-US" sz="1600" dirty="0">
                <a:solidFill>
                  <a:prstClr val="black"/>
                </a:solidFill>
                <a:latin typeface="Lato Light" panose="020F0502020204030203" pitchFamily="34" charset="0"/>
              </a:rPr>
              <a:t> and </a:t>
            </a:r>
            <a:r>
              <a:rPr lang="en-US" sz="1600" b="1" dirty="0">
                <a:solidFill>
                  <a:prstClr val="black"/>
                </a:solidFill>
                <a:latin typeface="Lato Light" panose="020F0502020204030203" pitchFamily="34" charset="0"/>
              </a:rPr>
              <a:t>Care Pathways</a:t>
            </a:r>
            <a:r>
              <a:rPr lang="en-US" sz="1600" dirty="0">
                <a:solidFill>
                  <a:prstClr val="black"/>
                </a:solidFill>
                <a:latin typeface="Lato Light" panose="020F0502020204030203" pitchFamily="34" charset="0"/>
              </a:rPr>
              <a:t>. </a:t>
            </a:r>
          </a:p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en-US" sz="1600" b="1" dirty="0">
                <a:solidFill>
                  <a:prstClr val="black"/>
                </a:solidFill>
                <a:latin typeface="Lato Light" panose="020F0502020204030203" pitchFamily="34" charset="0"/>
              </a:rPr>
              <a:t>Clinical Practice Guidelines </a:t>
            </a:r>
            <a:r>
              <a:rPr lang="en-US" sz="1600" dirty="0">
                <a:solidFill>
                  <a:prstClr val="black"/>
                </a:solidFill>
                <a:latin typeface="Lato Light" panose="020F0502020204030203" pitchFamily="34" charset="0"/>
              </a:rPr>
              <a:t>inform </a:t>
            </a:r>
            <a:r>
              <a:rPr lang="en-US" sz="1600" b="1" dirty="0">
                <a:solidFill>
                  <a:prstClr val="black"/>
                </a:solidFill>
                <a:latin typeface="Lato Light" panose="020F0502020204030203" pitchFamily="34" charset="0"/>
              </a:rPr>
              <a:t>pathways,</a:t>
            </a:r>
            <a:r>
              <a:rPr lang="en-US" sz="1600" dirty="0">
                <a:solidFill>
                  <a:prstClr val="black"/>
                </a:solidFill>
                <a:latin typeface="Lato Light" panose="020F0502020204030203" pitchFamily="34" charset="0"/>
              </a:rPr>
              <a:t> and </a:t>
            </a:r>
            <a:r>
              <a:rPr lang="en-US" sz="1600" b="1" dirty="0">
                <a:solidFill>
                  <a:prstClr val="black"/>
                </a:solidFill>
                <a:latin typeface="Lato Light" panose="020F0502020204030203" pitchFamily="34" charset="0"/>
              </a:rPr>
              <a:t>care pathways </a:t>
            </a:r>
            <a:r>
              <a:rPr lang="en-US" sz="1600" dirty="0">
                <a:solidFill>
                  <a:prstClr val="black"/>
                </a:solidFill>
                <a:latin typeface="Lato Light" panose="020F0502020204030203" pitchFamily="34" charset="0"/>
              </a:rPr>
              <a:t>implement </a:t>
            </a:r>
            <a:r>
              <a:rPr lang="en-US" sz="1600" b="1" dirty="0">
                <a:solidFill>
                  <a:prstClr val="black"/>
                </a:solidFill>
                <a:latin typeface="Lato Light" panose="020F0502020204030203" pitchFamily="34" charset="0"/>
              </a:rPr>
              <a:t>guidelines</a:t>
            </a:r>
            <a:r>
              <a:rPr lang="en-US" sz="1600" dirty="0">
                <a:solidFill>
                  <a:prstClr val="black"/>
                </a:solidFill>
                <a:latin typeface="Lato Light" panose="020F0502020204030203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9117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9" grpId="0" animBg="1"/>
      <p:bldP spid="37" grpId="0"/>
      <p:bldP spid="41" grpId="0"/>
      <p:bldP spid="3" grpId="0" animBg="1"/>
      <p:bldP spid="4" grpId="0" animBg="1"/>
      <p:bldP spid="5" grpId="0" animBg="1"/>
      <p:bldP spid="6" grpId="0"/>
      <p:bldP spid="54" grpId="0"/>
      <p:bldP spid="55" grpId="0" animBg="1"/>
      <p:bldP spid="56" grpId="0" animBg="1"/>
      <p:bldP spid="57" grpId="0" animBg="1"/>
      <p:bldP spid="58" grpId="0"/>
      <p:bldP spid="59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0D1988B-4FEF-AFF0-A7D0-91D17B4F034E}"/>
              </a:ext>
            </a:extLst>
          </p:cNvPr>
          <p:cNvGrpSpPr/>
          <p:nvPr/>
        </p:nvGrpSpPr>
        <p:grpSpPr>
          <a:xfrm>
            <a:off x="473098" y="1341440"/>
            <a:ext cx="4498973" cy="4498973"/>
            <a:chOff x="8618984" y="3288158"/>
            <a:chExt cx="7139687" cy="7139687"/>
          </a:xfrm>
        </p:grpSpPr>
        <p:sp>
          <p:nvSpPr>
            <p:cNvPr id="3" name="Shape">
              <a:extLst>
                <a:ext uri="{FF2B5EF4-FFF2-40B4-BE49-F238E27FC236}">
                  <a16:creationId xmlns:a16="http://schemas.microsoft.com/office/drawing/2014/main" id="{61B5F90F-7DB6-743C-55BF-332C87ED8FB2}"/>
                </a:ext>
              </a:extLst>
            </p:cNvPr>
            <p:cNvSpPr/>
            <p:nvPr/>
          </p:nvSpPr>
          <p:spPr>
            <a:xfrm>
              <a:off x="8618984" y="3288158"/>
              <a:ext cx="4480275" cy="448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165" y="3165"/>
                  </a:moveTo>
                  <a:cubicBezTo>
                    <a:pt x="1210" y="5119"/>
                    <a:pt x="0" y="7818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  <a:cubicBezTo>
                    <a:pt x="7818" y="0"/>
                    <a:pt x="5119" y="1210"/>
                    <a:pt x="3165" y="3165"/>
                  </a:cubicBezTo>
                  <a:close/>
                  <a:moveTo>
                    <a:pt x="5599" y="5599"/>
                  </a:moveTo>
                  <a:cubicBezTo>
                    <a:pt x="6930" y="4268"/>
                    <a:pt x="8769" y="3446"/>
                    <a:pt x="10800" y="3446"/>
                  </a:cubicBezTo>
                  <a:cubicBezTo>
                    <a:pt x="14862" y="3446"/>
                    <a:pt x="18156" y="6740"/>
                    <a:pt x="18156" y="10802"/>
                  </a:cubicBezTo>
                  <a:cubicBezTo>
                    <a:pt x="18156" y="14864"/>
                    <a:pt x="14862" y="18158"/>
                    <a:pt x="10800" y="18158"/>
                  </a:cubicBezTo>
                  <a:cubicBezTo>
                    <a:pt x="6738" y="18158"/>
                    <a:pt x="3444" y="14864"/>
                    <a:pt x="3444" y="10802"/>
                  </a:cubicBezTo>
                  <a:cubicBezTo>
                    <a:pt x="3444" y="8771"/>
                    <a:pt x="4268" y="6930"/>
                    <a:pt x="5599" y="5599"/>
                  </a:cubicBezTo>
                  <a:close/>
                </a:path>
              </a:pathLst>
            </a:custGeom>
            <a:solidFill>
              <a:srgbClr val="75BDA7"/>
            </a:solidFill>
            <a:ln w="12700" cap="flat">
              <a:solidFill>
                <a:srgbClr val="75BDA7"/>
              </a:solidFill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532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" name="Shape">
              <a:extLst>
                <a:ext uri="{FF2B5EF4-FFF2-40B4-BE49-F238E27FC236}">
                  <a16:creationId xmlns:a16="http://schemas.microsoft.com/office/drawing/2014/main" id="{4207915A-6E1B-5B05-BC3E-0BD21B5090DA}"/>
                </a:ext>
              </a:extLst>
            </p:cNvPr>
            <p:cNvSpPr/>
            <p:nvPr/>
          </p:nvSpPr>
          <p:spPr>
            <a:xfrm>
              <a:off x="11278395" y="5947568"/>
              <a:ext cx="4480276" cy="4480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165" y="3165"/>
                  </a:moveTo>
                  <a:cubicBezTo>
                    <a:pt x="1210" y="5119"/>
                    <a:pt x="0" y="7818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  <a:cubicBezTo>
                    <a:pt x="7818" y="0"/>
                    <a:pt x="5119" y="1210"/>
                    <a:pt x="3165" y="3165"/>
                  </a:cubicBezTo>
                  <a:close/>
                  <a:moveTo>
                    <a:pt x="5599" y="5599"/>
                  </a:moveTo>
                  <a:cubicBezTo>
                    <a:pt x="6930" y="4268"/>
                    <a:pt x="8769" y="3446"/>
                    <a:pt x="10800" y="3446"/>
                  </a:cubicBezTo>
                  <a:cubicBezTo>
                    <a:pt x="14862" y="3446"/>
                    <a:pt x="18156" y="6740"/>
                    <a:pt x="18156" y="10802"/>
                  </a:cubicBezTo>
                  <a:cubicBezTo>
                    <a:pt x="18156" y="14864"/>
                    <a:pt x="14862" y="18158"/>
                    <a:pt x="10800" y="18158"/>
                  </a:cubicBezTo>
                  <a:cubicBezTo>
                    <a:pt x="6738" y="18158"/>
                    <a:pt x="3444" y="14864"/>
                    <a:pt x="3444" y="10802"/>
                  </a:cubicBezTo>
                  <a:cubicBezTo>
                    <a:pt x="3444" y="8771"/>
                    <a:pt x="4268" y="6930"/>
                    <a:pt x="5599" y="5599"/>
                  </a:cubicBezTo>
                  <a:close/>
                </a:path>
              </a:pathLst>
            </a:custGeom>
            <a:solidFill>
              <a:srgbClr val="84ACB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532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" name="Shape">
              <a:extLst>
                <a:ext uri="{FF2B5EF4-FFF2-40B4-BE49-F238E27FC236}">
                  <a16:creationId xmlns:a16="http://schemas.microsoft.com/office/drawing/2014/main" id="{2C469312-1B1E-4F54-41EC-A03AC634F448}"/>
                </a:ext>
              </a:extLst>
            </p:cNvPr>
            <p:cNvSpPr/>
            <p:nvPr/>
          </p:nvSpPr>
          <p:spPr>
            <a:xfrm rot="10800000">
              <a:off x="11322269" y="6609394"/>
              <a:ext cx="1110046" cy="1110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17587" y="859"/>
                    <a:pt x="13781" y="2271"/>
                    <a:pt x="10263" y="4152"/>
                  </a:cubicBezTo>
                  <a:cubicBezTo>
                    <a:pt x="6745" y="6033"/>
                    <a:pt x="3515" y="8382"/>
                    <a:pt x="655" y="11116"/>
                  </a:cubicBezTo>
                  <a:cubicBezTo>
                    <a:pt x="542" y="11236"/>
                    <a:pt x="440" y="11362"/>
                    <a:pt x="331" y="11484"/>
                  </a:cubicBezTo>
                  <a:cubicBezTo>
                    <a:pt x="222" y="11606"/>
                    <a:pt x="117" y="11730"/>
                    <a:pt x="0" y="11847"/>
                  </a:cubicBezTo>
                  <a:lnTo>
                    <a:pt x="9758" y="21600"/>
                  </a:lnTo>
                  <a:cubicBezTo>
                    <a:pt x="9871" y="21487"/>
                    <a:pt x="9991" y="21383"/>
                    <a:pt x="10110" y="21275"/>
                  </a:cubicBezTo>
                  <a:cubicBezTo>
                    <a:pt x="10228" y="21168"/>
                    <a:pt x="10351" y="21065"/>
                    <a:pt x="10467" y="20956"/>
                  </a:cubicBezTo>
                  <a:cubicBezTo>
                    <a:pt x="13358" y="17938"/>
                    <a:pt x="15733" y="14610"/>
                    <a:pt x="17589" y="11081"/>
                  </a:cubicBezTo>
                  <a:cubicBezTo>
                    <a:pt x="19445" y="7552"/>
                    <a:pt x="20783" y="3823"/>
                    <a:pt x="21600" y="0"/>
                  </a:cubicBezTo>
                  <a:close/>
                </a:path>
              </a:pathLst>
            </a:custGeom>
            <a:solidFill>
              <a:srgbClr val="75BDA7"/>
            </a:solidFill>
            <a:ln w="12700" cap="flat">
              <a:solidFill>
                <a:srgbClr val="75BDA7"/>
              </a:solidFill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532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CA8B856F-D187-1CDF-A9A0-753E1CA9A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651" y="283901"/>
            <a:ext cx="8410417" cy="694415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Care Pathways and Patient Needs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85416F-11A2-198C-B29D-271AF0B37A27}"/>
              </a:ext>
            </a:extLst>
          </p:cNvPr>
          <p:cNvSpPr txBox="1">
            <a:spLocks/>
          </p:cNvSpPr>
          <p:nvPr/>
        </p:nvSpPr>
        <p:spPr>
          <a:xfrm>
            <a:off x="5880077" y="1912526"/>
            <a:ext cx="5275603" cy="2322046"/>
          </a:xfrm>
          <a:prstGeom prst="rect">
            <a:avLst/>
          </a:prstGeom>
        </p:spPr>
        <p:txBody>
          <a:bodyPr vert="horz" wrap="square" lIns="45720" tIns="22860" rIns="45720" bIns="2286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Open Sans Light"/>
              </a:rPr>
              <a:t>Care Pathways should meet the needs of the patient population. To design them it is critical to have first a good understanding of the patient population needs.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Open Sans Light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Open Sans Light"/>
              </a:rPr>
              <a:t>JARDIN project is working with the ERNs to support the development </a:t>
            </a:r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Open Sans Light"/>
              </a:rPr>
              <a:t>model (reference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Open Sans Light"/>
              </a:rPr>
              <a:t>) care pathways. 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77"/>
              <a:ea typeface="+mn-ea"/>
              <a:cs typeface="Open Sans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2906B9-7000-3432-1029-529D8AD15AD8}"/>
              </a:ext>
            </a:extLst>
          </p:cNvPr>
          <p:cNvSpPr txBox="1"/>
          <p:nvPr/>
        </p:nvSpPr>
        <p:spPr>
          <a:xfrm>
            <a:off x="943322" y="2365663"/>
            <a:ext cx="1779261" cy="707886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Montserrat" pitchFamily="2" charset="77"/>
                <a:ea typeface="League Spartan" charset="0"/>
                <a:cs typeface="Poppins" pitchFamily="2" charset="77"/>
              </a:rPr>
              <a:t>Patients Needs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C2E4BF-1732-3BF1-6291-7D5A083AE9BE}"/>
              </a:ext>
            </a:extLst>
          </p:cNvPr>
          <p:cNvSpPr txBox="1"/>
          <p:nvPr/>
        </p:nvSpPr>
        <p:spPr>
          <a:xfrm>
            <a:off x="2632333" y="4001609"/>
            <a:ext cx="1856291" cy="707886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Montserrat" pitchFamily="2" charset="77"/>
                <a:ea typeface="League Spartan" charset="0"/>
                <a:cs typeface="Poppins" pitchFamily="2" charset="77"/>
              </a:rPr>
              <a:t>Care Pathway</a:t>
            </a:r>
          </a:p>
        </p:txBody>
      </p:sp>
    </p:spTree>
    <p:extLst>
      <p:ext uri="{BB962C8B-B14F-4D97-AF65-F5344CB8AC3E}">
        <p14:creationId xmlns:p14="http://schemas.microsoft.com/office/powerpoint/2010/main" val="2376903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74AB70-5797-4EDA-6DF7-927D8E4B0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Arrow 7">
            <a:extLst>
              <a:ext uri="{FF2B5EF4-FFF2-40B4-BE49-F238E27FC236}">
                <a16:creationId xmlns:a16="http://schemas.microsoft.com/office/drawing/2014/main" id="{B700C8A5-5AB8-7185-769D-4852278A5986}"/>
              </a:ext>
            </a:extLst>
          </p:cNvPr>
          <p:cNvSpPr/>
          <p:nvPr/>
        </p:nvSpPr>
        <p:spPr>
          <a:xfrm>
            <a:off x="553673" y="1918772"/>
            <a:ext cx="11182525" cy="425450"/>
          </a:xfrm>
          <a:prstGeom prst="rightArrow">
            <a:avLst>
              <a:gd name="adj1" fmla="val 100000"/>
              <a:gd name="adj2" fmla="val 5597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25F87AA-A961-2012-81EA-7389BA667362}"/>
              </a:ext>
            </a:extLst>
          </p:cNvPr>
          <p:cNvGrpSpPr/>
          <p:nvPr/>
        </p:nvGrpSpPr>
        <p:grpSpPr>
          <a:xfrm>
            <a:off x="986832" y="1415687"/>
            <a:ext cx="1263683" cy="1263683"/>
            <a:chOff x="6203917" y="6068451"/>
            <a:chExt cx="2527366" cy="2527366"/>
          </a:xfrm>
        </p:grpSpPr>
        <p:sp>
          <p:nvSpPr>
            <p:cNvPr id="10" name="Teardrop 9">
              <a:extLst>
                <a:ext uri="{FF2B5EF4-FFF2-40B4-BE49-F238E27FC236}">
                  <a16:creationId xmlns:a16="http://schemas.microsoft.com/office/drawing/2014/main" id="{DA86FBF3-C7DF-4423-30CC-4026B2CCFD27}"/>
                </a:ext>
              </a:extLst>
            </p:cNvPr>
            <p:cNvSpPr/>
            <p:nvPr/>
          </p:nvSpPr>
          <p:spPr>
            <a:xfrm rot="8100000">
              <a:off x="6203917" y="6068451"/>
              <a:ext cx="2527366" cy="2527366"/>
            </a:xfrm>
            <a:prstGeom prst="teardrop">
              <a:avLst>
                <a:gd name="adj" fmla="val 118365"/>
              </a:avLst>
            </a:prstGeom>
            <a:solidFill>
              <a:srgbClr val="84ACB6"/>
            </a:solidFill>
            <a:ln>
              <a:solidFill>
                <a:srgbClr val="84AC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  <p:sp useBgFill="1">
          <p:nvSpPr>
            <p:cNvPr id="11" name="Oval 10">
              <a:extLst>
                <a:ext uri="{FF2B5EF4-FFF2-40B4-BE49-F238E27FC236}">
                  <a16:creationId xmlns:a16="http://schemas.microsoft.com/office/drawing/2014/main" id="{60DDC69D-F97A-692A-E82F-034636A41130}"/>
                </a:ext>
              </a:extLst>
            </p:cNvPr>
            <p:cNvSpPr/>
            <p:nvPr/>
          </p:nvSpPr>
          <p:spPr>
            <a:xfrm>
              <a:off x="6369481" y="6230072"/>
              <a:ext cx="2194970" cy="219497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9FFD7E49-C50F-474D-CBC3-0946AAF06C73}"/>
              </a:ext>
            </a:extLst>
          </p:cNvPr>
          <p:cNvSpPr/>
          <p:nvPr/>
        </p:nvSpPr>
        <p:spPr>
          <a:xfrm>
            <a:off x="720055" y="3365950"/>
            <a:ext cx="1785193" cy="425450"/>
          </a:xfrm>
          <a:prstGeom prst="rect">
            <a:avLst/>
          </a:prstGeom>
          <a:solidFill>
            <a:srgbClr val="84ACB6"/>
          </a:solidFill>
          <a:ln>
            <a:solidFill>
              <a:srgbClr val="84AC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E6CA81-3880-3CAF-70A9-3C5C534C91BB}"/>
              </a:ext>
            </a:extLst>
          </p:cNvPr>
          <p:cNvSpPr/>
          <p:nvPr/>
        </p:nvSpPr>
        <p:spPr>
          <a:xfrm>
            <a:off x="720056" y="3791400"/>
            <a:ext cx="1775038" cy="2245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2016334-BB91-AF42-6239-C416984E40FF}"/>
              </a:ext>
            </a:extLst>
          </p:cNvPr>
          <p:cNvGrpSpPr/>
          <p:nvPr/>
        </p:nvGrpSpPr>
        <p:grpSpPr>
          <a:xfrm>
            <a:off x="7497428" y="1422579"/>
            <a:ext cx="1263683" cy="1263683"/>
            <a:chOff x="6203917" y="6068451"/>
            <a:chExt cx="2527366" cy="2527366"/>
          </a:xfrm>
        </p:grpSpPr>
        <p:sp>
          <p:nvSpPr>
            <p:cNvPr id="15" name="Teardrop 14">
              <a:extLst>
                <a:ext uri="{FF2B5EF4-FFF2-40B4-BE49-F238E27FC236}">
                  <a16:creationId xmlns:a16="http://schemas.microsoft.com/office/drawing/2014/main" id="{A7BDB728-523B-1C77-5FFB-F945A9ED008C}"/>
                </a:ext>
              </a:extLst>
            </p:cNvPr>
            <p:cNvSpPr/>
            <p:nvPr/>
          </p:nvSpPr>
          <p:spPr>
            <a:xfrm rot="8100000">
              <a:off x="6203917" y="6068451"/>
              <a:ext cx="2527366" cy="2527366"/>
            </a:xfrm>
            <a:prstGeom prst="teardrop">
              <a:avLst>
                <a:gd name="adj" fmla="val 118365"/>
              </a:avLst>
            </a:prstGeom>
            <a:solidFill>
              <a:srgbClr val="75BDA7"/>
            </a:solidFill>
            <a:ln>
              <a:solidFill>
                <a:srgbClr val="75BD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  <p:sp useBgFill="1">
          <p:nvSpPr>
            <p:cNvPr id="16" name="Oval 15">
              <a:extLst>
                <a:ext uri="{FF2B5EF4-FFF2-40B4-BE49-F238E27FC236}">
                  <a16:creationId xmlns:a16="http://schemas.microsoft.com/office/drawing/2014/main" id="{F8E2511C-4E17-8352-E614-82110E63AAC4}"/>
                </a:ext>
              </a:extLst>
            </p:cNvPr>
            <p:cNvSpPr/>
            <p:nvPr/>
          </p:nvSpPr>
          <p:spPr>
            <a:xfrm>
              <a:off x="6369481" y="6230072"/>
              <a:ext cx="2194970" cy="219497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88C71BD9-AB8F-E95D-A023-33850C5917CD}"/>
              </a:ext>
            </a:extLst>
          </p:cNvPr>
          <p:cNvSpPr/>
          <p:nvPr/>
        </p:nvSpPr>
        <p:spPr>
          <a:xfrm>
            <a:off x="7237524" y="3372356"/>
            <a:ext cx="1785192" cy="425450"/>
          </a:xfrm>
          <a:prstGeom prst="rect">
            <a:avLst/>
          </a:prstGeom>
          <a:solidFill>
            <a:srgbClr val="75BDA7"/>
          </a:solidFill>
          <a:ln>
            <a:solidFill>
              <a:srgbClr val="75BD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CB9AAC0-2A16-D2D0-94E6-B7B4FCD487ED}"/>
              </a:ext>
            </a:extLst>
          </p:cNvPr>
          <p:cNvSpPr/>
          <p:nvPr/>
        </p:nvSpPr>
        <p:spPr>
          <a:xfrm>
            <a:off x="7237524" y="3797806"/>
            <a:ext cx="1775038" cy="2245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1F00F6C-FE09-F777-D4CA-DAF1D683BF51}"/>
              </a:ext>
            </a:extLst>
          </p:cNvPr>
          <p:cNvGrpSpPr/>
          <p:nvPr/>
        </p:nvGrpSpPr>
        <p:grpSpPr>
          <a:xfrm>
            <a:off x="5322250" y="1418560"/>
            <a:ext cx="1263683" cy="1263683"/>
            <a:chOff x="6203917" y="6068451"/>
            <a:chExt cx="2527366" cy="2527366"/>
          </a:xfrm>
        </p:grpSpPr>
        <p:sp>
          <p:nvSpPr>
            <p:cNvPr id="20" name="Teardrop 19">
              <a:extLst>
                <a:ext uri="{FF2B5EF4-FFF2-40B4-BE49-F238E27FC236}">
                  <a16:creationId xmlns:a16="http://schemas.microsoft.com/office/drawing/2014/main" id="{77850A5E-E03F-E0FA-1149-67ADA11BDA67}"/>
                </a:ext>
              </a:extLst>
            </p:cNvPr>
            <p:cNvSpPr/>
            <p:nvPr/>
          </p:nvSpPr>
          <p:spPr>
            <a:xfrm rot="8100000">
              <a:off x="6203917" y="6068451"/>
              <a:ext cx="2527366" cy="2527366"/>
            </a:xfrm>
            <a:prstGeom prst="teardrop">
              <a:avLst>
                <a:gd name="adj" fmla="val 118365"/>
              </a:avLst>
            </a:prstGeom>
            <a:solidFill>
              <a:srgbClr val="58B6C0"/>
            </a:solidFill>
            <a:ln>
              <a:solidFill>
                <a:srgbClr val="58B6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E5BC78FE-4344-5D6E-7E22-B83862E1A879}"/>
                </a:ext>
              </a:extLst>
            </p:cNvPr>
            <p:cNvSpPr/>
            <p:nvPr/>
          </p:nvSpPr>
          <p:spPr>
            <a:xfrm>
              <a:off x="6369481" y="6230072"/>
              <a:ext cx="2194970" cy="219497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A6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BAE9382-34CB-D33A-1D1A-A7D5EDFA672C}"/>
              </a:ext>
            </a:extLst>
          </p:cNvPr>
          <p:cNvSpPr/>
          <p:nvPr/>
        </p:nvSpPr>
        <p:spPr>
          <a:xfrm>
            <a:off x="5043050" y="3370461"/>
            <a:ext cx="1785193" cy="425450"/>
          </a:xfrm>
          <a:prstGeom prst="rect">
            <a:avLst/>
          </a:prstGeom>
          <a:solidFill>
            <a:srgbClr val="58B6C0"/>
          </a:solidFill>
          <a:ln>
            <a:solidFill>
              <a:srgbClr val="58B6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E1E4A96-1459-940E-CEB9-BCB97CB5A245}"/>
              </a:ext>
            </a:extLst>
          </p:cNvPr>
          <p:cNvSpPr/>
          <p:nvPr/>
        </p:nvSpPr>
        <p:spPr>
          <a:xfrm>
            <a:off x="5042070" y="3795910"/>
            <a:ext cx="1775038" cy="2245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7744FA4-EDE3-5DFB-83D9-757303E7E9C4}"/>
              </a:ext>
            </a:extLst>
          </p:cNvPr>
          <p:cNvGrpSpPr/>
          <p:nvPr/>
        </p:nvGrpSpPr>
        <p:grpSpPr>
          <a:xfrm>
            <a:off x="3133263" y="1414365"/>
            <a:ext cx="1263683" cy="1263683"/>
            <a:chOff x="6203917" y="6068451"/>
            <a:chExt cx="2527366" cy="2527366"/>
          </a:xfrm>
        </p:grpSpPr>
        <p:sp>
          <p:nvSpPr>
            <p:cNvPr id="25" name="Teardrop 24">
              <a:extLst>
                <a:ext uri="{FF2B5EF4-FFF2-40B4-BE49-F238E27FC236}">
                  <a16:creationId xmlns:a16="http://schemas.microsoft.com/office/drawing/2014/main" id="{2A74D88A-FA98-DFB5-F5A3-BF7F2B714F1B}"/>
                </a:ext>
              </a:extLst>
            </p:cNvPr>
            <p:cNvSpPr/>
            <p:nvPr/>
          </p:nvSpPr>
          <p:spPr>
            <a:xfrm rot="8100000">
              <a:off x="6203917" y="6068451"/>
              <a:ext cx="2527366" cy="2527366"/>
            </a:xfrm>
            <a:prstGeom prst="teardrop">
              <a:avLst>
                <a:gd name="adj" fmla="val 118365"/>
              </a:avLst>
            </a:prstGeom>
            <a:solidFill>
              <a:srgbClr val="00A6DA"/>
            </a:solidFill>
            <a:ln>
              <a:solidFill>
                <a:srgbClr val="00A6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  <p:sp useBgFill="1">
          <p:nvSpPr>
            <p:cNvPr id="26" name="Oval 25">
              <a:extLst>
                <a:ext uri="{FF2B5EF4-FFF2-40B4-BE49-F238E27FC236}">
                  <a16:creationId xmlns:a16="http://schemas.microsoft.com/office/drawing/2014/main" id="{888AE771-28EF-CD0D-8A30-D1CBAE17E548}"/>
                </a:ext>
              </a:extLst>
            </p:cNvPr>
            <p:cNvSpPr/>
            <p:nvPr/>
          </p:nvSpPr>
          <p:spPr>
            <a:xfrm>
              <a:off x="6369481" y="6230072"/>
              <a:ext cx="2194970" cy="219497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F17CD9A9-5BBA-5AFF-CFF0-EA66B11A9855}"/>
              </a:ext>
            </a:extLst>
          </p:cNvPr>
          <p:cNvSpPr/>
          <p:nvPr/>
        </p:nvSpPr>
        <p:spPr>
          <a:xfrm>
            <a:off x="2857679" y="3368931"/>
            <a:ext cx="1785193" cy="425450"/>
          </a:xfrm>
          <a:prstGeom prst="rect">
            <a:avLst/>
          </a:prstGeom>
          <a:solidFill>
            <a:srgbClr val="00A6DA"/>
          </a:solidFill>
          <a:ln>
            <a:solidFill>
              <a:srgbClr val="00A6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C4AB490-1E0E-39EB-471C-9F59A4300FC7}"/>
              </a:ext>
            </a:extLst>
          </p:cNvPr>
          <p:cNvSpPr/>
          <p:nvPr/>
        </p:nvSpPr>
        <p:spPr>
          <a:xfrm>
            <a:off x="2857680" y="3794381"/>
            <a:ext cx="1775038" cy="2245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7AE6856-039D-B0C1-DEBB-108B85FD90D0}"/>
              </a:ext>
            </a:extLst>
          </p:cNvPr>
          <p:cNvSpPr/>
          <p:nvPr/>
        </p:nvSpPr>
        <p:spPr>
          <a:xfrm>
            <a:off x="720055" y="6041322"/>
            <a:ext cx="1785193" cy="82062"/>
          </a:xfrm>
          <a:prstGeom prst="rect">
            <a:avLst/>
          </a:prstGeom>
          <a:solidFill>
            <a:srgbClr val="84ACB6"/>
          </a:solidFill>
          <a:ln>
            <a:solidFill>
              <a:srgbClr val="84AC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5A039C3-FEAC-E195-6CD4-F6281F885C69}"/>
              </a:ext>
            </a:extLst>
          </p:cNvPr>
          <p:cNvSpPr/>
          <p:nvPr/>
        </p:nvSpPr>
        <p:spPr>
          <a:xfrm>
            <a:off x="2857678" y="6044303"/>
            <a:ext cx="1785193" cy="82062"/>
          </a:xfrm>
          <a:prstGeom prst="rect">
            <a:avLst/>
          </a:prstGeom>
          <a:solidFill>
            <a:srgbClr val="00A6DA"/>
          </a:solidFill>
          <a:ln>
            <a:solidFill>
              <a:srgbClr val="00A6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C80F01B-C2E8-E4C1-3789-567E360064FE}"/>
              </a:ext>
            </a:extLst>
          </p:cNvPr>
          <p:cNvSpPr/>
          <p:nvPr/>
        </p:nvSpPr>
        <p:spPr>
          <a:xfrm>
            <a:off x="5043050" y="6045833"/>
            <a:ext cx="1785193" cy="82062"/>
          </a:xfrm>
          <a:prstGeom prst="rect">
            <a:avLst/>
          </a:prstGeom>
          <a:solidFill>
            <a:srgbClr val="58B6C0"/>
          </a:solidFill>
          <a:ln>
            <a:solidFill>
              <a:srgbClr val="58B6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EF97D9D-C82F-E39C-00A2-305F98060DFB}"/>
              </a:ext>
            </a:extLst>
          </p:cNvPr>
          <p:cNvSpPr/>
          <p:nvPr/>
        </p:nvSpPr>
        <p:spPr>
          <a:xfrm>
            <a:off x="7237523" y="6047728"/>
            <a:ext cx="1785193" cy="82062"/>
          </a:xfrm>
          <a:prstGeom prst="rect">
            <a:avLst/>
          </a:prstGeom>
          <a:solidFill>
            <a:srgbClr val="75BDA7"/>
          </a:solidFill>
          <a:ln>
            <a:solidFill>
              <a:srgbClr val="75BD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623ED1B-CA48-06F7-FB7B-D7F543DA691B}"/>
              </a:ext>
            </a:extLst>
          </p:cNvPr>
          <p:cNvSpPr txBox="1"/>
          <p:nvPr/>
        </p:nvSpPr>
        <p:spPr>
          <a:xfrm>
            <a:off x="1142910" y="1875963"/>
            <a:ext cx="950902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84ACB6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Phase 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D73B349-15B8-D0B9-D4C0-6FE92EC5F02F}"/>
              </a:ext>
            </a:extLst>
          </p:cNvPr>
          <p:cNvSpPr txBox="1"/>
          <p:nvPr/>
        </p:nvSpPr>
        <p:spPr>
          <a:xfrm>
            <a:off x="3269300" y="1874641"/>
            <a:ext cx="990977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A6DA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Phase 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75E5CED-2C89-C2AF-57FD-9A5CDC79186F}"/>
              </a:ext>
            </a:extLst>
          </p:cNvPr>
          <p:cNvSpPr txBox="1"/>
          <p:nvPr/>
        </p:nvSpPr>
        <p:spPr>
          <a:xfrm>
            <a:off x="5455082" y="1878836"/>
            <a:ext cx="997389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8B6C0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Phase 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CD1C1FA-C959-8541-3C15-B191D4679D7B}"/>
              </a:ext>
            </a:extLst>
          </p:cNvPr>
          <p:cNvSpPr txBox="1"/>
          <p:nvPr/>
        </p:nvSpPr>
        <p:spPr>
          <a:xfrm>
            <a:off x="7622246" y="1882855"/>
            <a:ext cx="1013419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75BDA7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Phase 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6EE89B8-06EE-C22D-ED0C-C4391E5136D9}"/>
              </a:ext>
            </a:extLst>
          </p:cNvPr>
          <p:cNvSpPr txBox="1"/>
          <p:nvPr/>
        </p:nvSpPr>
        <p:spPr>
          <a:xfrm>
            <a:off x="883657" y="3409398"/>
            <a:ext cx="144783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Preparation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65F3298-05CD-6B03-7304-44D8C836E15B}"/>
              </a:ext>
            </a:extLst>
          </p:cNvPr>
          <p:cNvSpPr txBox="1"/>
          <p:nvPr/>
        </p:nvSpPr>
        <p:spPr>
          <a:xfrm>
            <a:off x="3216400" y="3402387"/>
            <a:ext cx="1043877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Scoping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504FFEC-3F75-390E-0466-CA6694727129}"/>
              </a:ext>
            </a:extLst>
          </p:cNvPr>
          <p:cNvSpPr txBox="1"/>
          <p:nvPr/>
        </p:nvSpPr>
        <p:spPr>
          <a:xfrm>
            <a:off x="5133727" y="3415804"/>
            <a:ext cx="1612942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Development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C37D03-72DA-2227-2F2B-A38057C17DE9}"/>
              </a:ext>
            </a:extLst>
          </p:cNvPr>
          <p:cNvSpPr txBox="1"/>
          <p:nvPr/>
        </p:nvSpPr>
        <p:spPr>
          <a:xfrm>
            <a:off x="7237523" y="3431193"/>
            <a:ext cx="178519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Implementation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5FA8347F-6EF9-7006-E1C3-D1B9B25FA8A0}"/>
              </a:ext>
            </a:extLst>
          </p:cNvPr>
          <p:cNvSpPr txBox="1">
            <a:spLocks/>
          </p:cNvSpPr>
          <p:nvPr/>
        </p:nvSpPr>
        <p:spPr>
          <a:xfrm>
            <a:off x="816369" y="3922502"/>
            <a:ext cx="1582411" cy="1406539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en-GB" sz="1000" dirty="0">
                <a:solidFill>
                  <a:prstClr val="black"/>
                </a:solidFill>
                <a:latin typeface="Lato Light" panose="020F0502020204030203" pitchFamily="34" charset="0"/>
              </a:rPr>
              <a:t>Select Topics &amp; Define Scope</a:t>
            </a:r>
            <a:endParaRPr lang="en-US" sz="1000" dirty="0">
              <a:solidFill>
                <a:prstClr val="black"/>
              </a:solidFill>
              <a:latin typeface="Lato Light" panose="020F0502020204030203" pitchFamily="34" charset="0"/>
            </a:endParaRP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en-GB" sz="1000" dirty="0">
                <a:solidFill>
                  <a:prstClr val="black"/>
                </a:solidFill>
                <a:latin typeface="Lato Light" panose="020F0502020204030203" pitchFamily="34" charset="0"/>
              </a:rPr>
              <a:t>Identification of Experts &amp; Key Stakeholders</a:t>
            </a:r>
            <a:endParaRPr lang="en-DE" sz="1000">
              <a:solidFill>
                <a:prstClr val="black"/>
              </a:solidFill>
              <a:latin typeface="Lato Light" panose="020F0502020204030203" pitchFamily="34" charset="0"/>
            </a:endParaRP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en-GB" sz="1000" dirty="0">
                <a:solidFill>
                  <a:prstClr val="black"/>
                </a:solidFill>
                <a:latin typeface="Lato Light" panose="020F0502020204030203" pitchFamily="34" charset="0"/>
              </a:rPr>
              <a:t>Governance &amp; Planning</a:t>
            </a:r>
            <a:endParaRPr lang="en-DE" sz="1000">
              <a:solidFill>
                <a:prstClr val="black"/>
              </a:solidFill>
              <a:latin typeface="Lato Light" panose="020F0502020204030203" pitchFamily="34" charset="0"/>
            </a:endParaRP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F943F7F7-8489-CA7D-E933-4C6258700919}"/>
              </a:ext>
            </a:extLst>
          </p:cNvPr>
          <p:cNvSpPr txBox="1">
            <a:spLocks/>
          </p:cNvSpPr>
          <p:nvPr/>
        </p:nvSpPr>
        <p:spPr>
          <a:xfrm>
            <a:off x="7314864" y="3922502"/>
            <a:ext cx="1620357" cy="1298817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+mj-lt"/>
              <a:buAutoNum type="arabicPeriod" startAt="13"/>
            </a:pPr>
            <a:r>
              <a:rPr lang="en-GB" sz="1000" dirty="0">
                <a:solidFill>
                  <a:prstClr val="black"/>
                </a:solidFill>
                <a:latin typeface="Lato Light" panose="020F0502020204030203" pitchFamily="34" charset="0"/>
              </a:rPr>
              <a:t>Launch Event</a:t>
            </a:r>
            <a:endParaRPr lang="en-DE" sz="1000">
              <a:solidFill>
                <a:prstClr val="black"/>
              </a:solidFill>
              <a:latin typeface="Lato Light" panose="020F0502020204030203" pitchFamily="34" charset="0"/>
            </a:endParaRP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+mj-lt"/>
              <a:buAutoNum type="arabicPeriod" startAt="13"/>
            </a:pPr>
            <a:r>
              <a:rPr lang="en-GB" sz="1000" dirty="0">
                <a:solidFill>
                  <a:prstClr val="black"/>
                </a:solidFill>
                <a:latin typeface="Lato Light" panose="020F0502020204030203" pitchFamily="34" charset="0"/>
              </a:rPr>
              <a:t>Communication Activities &amp; Educational Sessions</a:t>
            </a:r>
            <a:endParaRPr lang="en-DE" sz="1000">
              <a:solidFill>
                <a:prstClr val="black"/>
              </a:solidFill>
              <a:latin typeface="Lato Light" panose="020F0502020204030203" pitchFamily="34" charset="0"/>
            </a:endParaRP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+mj-lt"/>
              <a:buAutoNum type="arabicPeriod" startAt="13"/>
            </a:pPr>
            <a:r>
              <a:rPr lang="en-GB" sz="1000" dirty="0">
                <a:solidFill>
                  <a:prstClr val="black"/>
                </a:solidFill>
                <a:latin typeface="Lato Light" panose="020F0502020204030203" pitchFamily="34" charset="0"/>
              </a:rPr>
              <a:t>Pilot</a:t>
            </a:r>
            <a:endParaRPr lang="en-DE" sz="1000">
              <a:solidFill>
                <a:prstClr val="black"/>
              </a:solidFill>
              <a:latin typeface="Lato Light" panose="020F0502020204030203" pitchFamily="34" charset="0"/>
            </a:endParaRP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+mj-lt"/>
              <a:buAutoNum type="arabicPeriod" startAt="13"/>
            </a:pPr>
            <a:endParaRPr lang="en-DE" sz="1000">
              <a:solidFill>
                <a:prstClr val="black"/>
              </a:solidFill>
              <a:latin typeface="Lato Light" panose="020F0502020204030203" pitchFamily="34" charset="0"/>
            </a:endParaRP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77E9CDFD-A493-9DE8-CD0F-55E6E30D3448}"/>
              </a:ext>
            </a:extLst>
          </p:cNvPr>
          <p:cNvSpPr txBox="1">
            <a:spLocks/>
          </p:cNvSpPr>
          <p:nvPr/>
        </p:nvSpPr>
        <p:spPr>
          <a:xfrm>
            <a:off x="5147827" y="3902843"/>
            <a:ext cx="1569254" cy="1652760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+mj-lt"/>
              <a:buAutoNum type="arabicPeriod" startAt="9"/>
            </a:pPr>
            <a:r>
              <a:rPr lang="en-GB" sz="1000" dirty="0">
                <a:solidFill>
                  <a:prstClr val="black"/>
                </a:solidFill>
                <a:latin typeface="Lato Light" panose="020F0502020204030203" pitchFamily="34" charset="0"/>
              </a:rPr>
              <a:t>Design Ideal Care Pathway</a:t>
            </a:r>
            <a:endParaRPr lang="en-DE" sz="1000">
              <a:solidFill>
                <a:prstClr val="black"/>
              </a:solidFill>
              <a:latin typeface="Lato Light" panose="020F0502020204030203" pitchFamily="34" charset="0"/>
            </a:endParaRP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+mj-lt"/>
              <a:buAutoNum type="arabicPeriod" startAt="9"/>
            </a:pPr>
            <a:r>
              <a:rPr lang="en-GB" sz="1000" dirty="0">
                <a:solidFill>
                  <a:prstClr val="black"/>
                </a:solidFill>
                <a:latin typeface="Lato Light" panose="020F0502020204030203" pitchFamily="34" charset="0"/>
              </a:rPr>
              <a:t>Consensus on Evidence Gaps</a:t>
            </a:r>
            <a:endParaRPr lang="en-DE" sz="1000">
              <a:solidFill>
                <a:prstClr val="black"/>
              </a:solidFill>
              <a:latin typeface="Lato Light" panose="020F0502020204030203" pitchFamily="34" charset="0"/>
            </a:endParaRP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+mj-lt"/>
              <a:buAutoNum type="arabicPeriod" startAt="9"/>
            </a:pPr>
            <a:r>
              <a:rPr lang="en-GB" sz="1000" dirty="0">
                <a:solidFill>
                  <a:prstClr val="black"/>
                </a:solidFill>
                <a:latin typeface="Lato Light" panose="020F0502020204030203" pitchFamily="34" charset="0"/>
              </a:rPr>
              <a:t>Revise Care Pathway &amp; Supporting Material</a:t>
            </a:r>
            <a:endParaRPr lang="en-DE" sz="1000">
              <a:solidFill>
                <a:prstClr val="black"/>
              </a:solidFill>
              <a:latin typeface="Lato Light" panose="020F0502020204030203" pitchFamily="34" charset="0"/>
            </a:endParaRP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+mj-lt"/>
              <a:buAutoNum type="arabicPeriod" startAt="9"/>
            </a:pPr>
            <a:r>
              <a:rPr lang="en-GB" sz="1000" dirty="0">
                <a:solidFill>
                  <a:prstClr val="black"/>
                </a:solidFill>
                <a:latin typeface="Lato Light" panose="020F0502020204030203" pitchFamily="34" charset="0"/>
              </a:rPr>
              <a:t>Approval &amp; Publication</a:t>
            </a:r>
            <a:endParaRPr lang="en-US" sz="1000" dirty="0">
              <a:solidFill>
                <a:prstClr val="black"/>
              </a:solidFill>
              <a:latin typeface="Lato Light" panose="020F0502020204030203" pitchFamily="34" charset="0"/>
            </a:endParaRP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3E242155-187E-F713-F0D0-4DD2E4C99E7D}"/>
              </a:ext>
            </a:extLst>
          </p:cNvPr>
          <p:cNvSpPr txBox="1">
            <a:spLocks/>
          </p:cNvSpPr>
          <p:nvPr/>
        </p:nvSpPr>
        <p:spPr>
          <a:xfrm>
            <a:off x="2993695" y="3902843"/>
            <a:ext cx="1664969" cy="1898981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+mj-lt"/>
              <a:buAutoNum type="arabicPeriod" startAt="4"/>
            </a:pPr>
            <a:r>
              <a:rPr lang="en-GB" sz="1000" dirty="0">
                <a:solidFill>
                  <a:prstClr val="black"/>
                </a:solidFill>
                <a:latin typeface="Lato Light" panose="020F0502020204030203" pitchFamily="34" charset="0"/>
              </a:rPr>
              <a:t>Define Pathway Parameters</a:t>
            </a:r>
            <a:endParaRPr lang="en-DE" sz="1000" dirty="0">
              <a:solidFill>
                <a:prstClr val="black"/>
              </a:solidFill>
              <a:latin typeface="Lato Light" panose="020F0502020204030203" pitchFamily="34" charset="0"/>
            </a:endParaRP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+mj-lt"/>
              <a:buAutoNum type="arabicPeriod" startAt="4"/>
            </a:pPr>
            <a:r>
              <a:rPr lang="en-GB" sz="1000" dirty="0">
                <a:solidFill>
                  <a:prstClr val="black"/>
                </a:solidFill>
                <a:latin typeface="Lato Light" panose="020F0502020204030203" pitchFamily="34" charset="0"/>
              </a:rPr>
              <a:t>Gather &amp; Appraise Guidelines &amp; Evidence</a:t>
            </a:r>
            <a:endParaRPr lang="en-DE" sz="1000" dirty="0">
              <a:solidFill>
                <a:prstClr val="black"/>
              </a:solidFill>
              <a:latin typeface="Lato Light" panose="020F0502020204030203" pitchFamily="34" charset="0"/>
            </a:endParaRP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+mj-lt"/>
              <a:buAutoNum type="arabicPeriod" startAt="4"/>
            </a:pPr>
            <a:r>
              <a:rPr lang="en-GB" sz="1000" dirty="0">
                <a:solidFill>
                  <a:prstClr val="black"/>
                </a:solidFill>
                <a:latin typeface="Lato Light" panose="020F0502020204030203" pitchFamily="34" charset="0"/>
              </a:rPr>
              <a:t>Mapping of Current Clinical Practices</a:t>
            </a:r>
            <a:endParaRPr lang="en-DE" sz="1000" dirty="0">
              <a:solidFill>
                <a:prstClr val="black"/>
              </a:solidFill>
              <a:latin typeface="Lato Light" panose="020F0502020204030203" pitchFamily="34" charset="0"/>
            </a:endParaRP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+mj-lt"/>
              <a:buAutoNum type="arabicPeriod" startAt="4"/>
            </a:pPr>
            <a:r>
              <a:rPr lang="en-GB" sz="1000" b="1" dirty="0">
                <a:solidFill>
                  <a:srgbClr val="21BDBE"/>
                </a:solidFill>
                <a:latin typeface="Lato Light" panose="020F0502020204030203" pitchFamily="34" charset="0"/>
              </a:rPr>
              <a:t>Collect Patient Needs &amp; Experiences</a:t>
            </a:r>
            <a:endParaRPr lang="en-DE" sz="1000" b="1" dirty="0">
              <a:solidFill>
                <a:srgbClr val="21BDBE"/>
              </a:solidFill>
              <a:latin typeface="Lato Light" panose="020F0502020204030203" pitchFamily="34" charset="0"/>
            </a:endParaRP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+mj-lt"/>
              <a:buAutoNum type="arabicPeriod" startAt="4"/>
            </a:pPr>
            <a:r>
              <a:rPr lang="en-GB" sz="1000" dirty="0">
                <a:solidFill>
                  <a:prstClr val="black"/>
                </a:solidFill>
                <a:latin typeface="Lato Light" panose="020F0502020204030203" pitchFamily="34" charset="0"/>
              </a:rPr>
              <a:t>Triangulate Exercise</a:t>
            </a:r>
            <a:endParaRPr lang="en-US" sz="1000" dirty="0">
              <a:solidFill>
                <a:prstClr val="black"/>
              </a:solidFill>
              <a:latin typeface="Lato Light" panose="020F0502020204030203" pitchFamily="34" charset="0"/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9DD61AF7-8E32-A8AC-F618-4F71BDF1122F}"/>
              </a:ext>
            </a:extLst>
          </p:cNvPr>
          <p:cNvSpPr txBox="1">
            <a:spLocks/>
          </p:cNvSpPr>
          <p:nvPr/>
        </p:nvSpPr>
        <p:spPr>
          <a:xfrm>
            <a:off x="470045" y="329033"/>
            <a:ext cx="8538029" cy="7797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264F9E"/>
                </a:solidFill>
                <a:latin typeface="Montserrat" pitchFamily="2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00395C"/>
                </a:solidFill>
                <a:latin typeface="+mj-lt"/>
              </a:rPr>
              <a:t>JARDIN Care Pathway Methodology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EE0E11-8119-4A47-73C4-2A08B9F5527C}"/>
              </a:ext>
            </a:extLst>
          </p:cNvPr>
          <p:cNvSpPr/>
          <p:nvPr/>
        </p:nvSpPr>
        <p:spPr>
          <a:xfrm>
            <a:off x="9427248" y="3373948"/>
            <a:ext cx="1785192" cy="425450"/>
          </a:xfrm>
          <a:prstGeom prst="rect">
            <a:avLst/>
          </a:prstGeom>
          <a:solidFill>
            <a:srgbClr val="008791"/>
          </a:solidFill>
          <a:ln>
            <a:solidFill>
              <a:srgbClr val="45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7F63E85-DE6C-F13C-7DF8-D7B6199DBF40}"/>
              </a:ext>
            </a:extLst>
          </p:cNvPr>
          <p:cNvSpPr/>
          <p:nvPr/>
        </p:nvSpPr>
        <p:spPr>
          <a:xfrm>
            <a:off x="9427248" y="3799398"/>
            <a:ext cx="1775038" cy="2245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6DDAC26-960B-3CA7-1269-574A49422F7C}"/>
              </a:ext>
            </a:extLst>
          </p:cNvPr>
          <p:cNvSpPr/>
          <p:nvPr/>
        </p:nvSpPr>
        <p:spPr>
          <a:xfrm>
            <a:off x="9427247" y="6049320"/>
            <a:ext cx="1785193" cy="82062"/>
          </a:xfrm>
          <a:prstGeom prst="rect">
            <a:avLst/>
          </a:prstGeom>
          <a:solidFill>
            <a:srgbClr val="008791"/>
          </a:solidFill>
          <a:ln>
            <a:solidFill>
              <a:srgbClr val="75BD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F990503-6A8C-16EB-7EF6-F20AD40E6A34}"/>
              </a:ext>
            </a:extLst>
          </p:cNvPr>
          <p:cNvSpPr txBox="1"/>
          <p:nvPr/>
        </p:nvSpPr>
        <p:spPr>
          <a:xfrm>
            <a:off x="9427247" y="3432785"/>
            <a:ext cx="178519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Evaluation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2ADE9D91-BFA9-B399-384C-14B9DEDBFE5F}"/>
              </a:ext>
            </a:extLst>
          </p:cNvPr>
          <p:cNvSpPr txBox="1">
            <a:spLocks/>
          </p:cNvSpPr>
          <p:nvPr/>
        </p:nvSpPr>
        <p:spPr>
          <a:xfrm>
            <a:off x="9504588" y="3920601"/>
            <a:ext cx="1620357" cy="1052596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+mj-lt"/>
              <a:buAutoNum type="arabicPeriod" startAt="16"/>
            </a:pPr>
            <a:r>
              <a:rPr lang="en-GB" sz="1000" dirty="0">
                <a:solidFill>
                  <a:prstClr val="black"/>
                </a:solidFill>
                <a:latin typeface="Lato Light" panose="020F0502020204030203" pitchFamily="34" charset="0"/>
              </a:rPr>
              <a:t>Evaluation of Care Pathway</a:t>
            </a:r>
            <a:endParaRPr lang="en-DE" sz="1000">
              <a:solidFill>
                <a:prstClr val="black"/>
              </a:solidFill>
              <a:latin typeface="Lato Light" panose="020F0502020204030203" pitchFamily="34" charset="0"/>
            </a:endParaRP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+mj-lt"/>
              <a:buAutoNum type="arabicPeriod" startAt="16"/>
            </a:pPr>
            <a:r>
              <a:rPr lang="en-GB" sz="1000" dirty="0">
                <a:solidFill>
                  <a:prstClr val="black"/>
                </a:solidFill>
                <a:latin typeface="Lato Light" panose="020F0502020204030203" pitchFamily="34" charset="0"/>
              </a:rPr>
              <a:t>Communication of the Results</a:t>
            </a:r>
            <a:endParaRPr lang="en-DE" sz="1000">
              <a:solidFill>
                <a:prstClr val="black"/>
              </a:solidFill>
              <a:latin typeface="Lato Light" panose="020F0502020204030203" pitchFamily="34" charset="0"/>
            </a:endParaRPr>
          </a:p>
          <a:p>
            <a:pPr marL="228600" lvl="0" indent="-228600" algn="l">
              <a:lnSpc>
                <a:spcPct val="115000"/>
              </a:lnSpc>
              <a:spcAft>
                <a:spcPts val="300"/>
              </a:spcAft>
              <a:buFont typeface="+mj-lt"/>
              <a:buAutoNum type="arabicPeriod" startAt="16"/>
            </a:pPr>
            <a:r>
              <a:rPr lang="en-GB" sz="1000" dirty="0">
                <a:solidFill>
                  <a:prstClr val="black"/>
                </a:solidFill>
                <a:latin typeface="Lato Light" panose="020F0502020204030203" pitchFamily="34" charset="0"/>
              </a:rPr>
              <a:t>Ongoing Monitoring</a:t>
            </a:r>
            <a:endParaRPr lang="en-DE" sz="1000">
              <a:solidFill>
                <a:prstClr val="black"/>
              </a:solidFill>
              <a:latin typeface="Lato Light" panose="020F0502020204030203" pitchFamily="34" charset="0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478887F-A3C6-C52B-55CB-A465F7588214}"/>
              </a:ext>
            </a:extLst>
          </p:cNvPr>
          <p:cNvGrpSpPr/>
          <p:nvPr/>
        </p:nvGrpSpPr>
        <p:grpSpPr>
          <a:xfrm>
            <a:off x="9685020" y="1430463"/>
            <a:ext cx="1263683" cy="1263683"/>
            <a:chOff x="6203917" y="6068451"/>
            <a:chExt cx="2527366" cy="2527366"/>
          </a:xfrm>
        </p:grpSpPr>
        <p:sp>
          <p:nvSpPr>
            <p:cNvPr id="51" name="Teardrop 50">
              <a:extLst>
                <a:ext uri="{FF2B5EF4-FFF2-40B4-BE49-F238E27FC236}">
                  <a16:creationId xmlns:a16="http://schemas.microsoft.com/office/drawing/2014/main" id="{FBF5F188-A3EF-282E-73AD-A3B172866405}"/>
                </a:ext>
              </a:extLst>
            </p:cNvPr>
            <p:cNvSpPr/>
            <p:nvPr/>
          </p:nvSpPr>
          <p:spPr>
            <a:xfrm rot="8100000">
              <a:off x="6203917" y="6068451"/>
              <a:ext cx="2527366" cy="2527366"/>
            </a:xfrm>
            <a:prstGeom prst="teardrop">
              <a:avLst>
                <a:gd name="adj" fmla="val 118365"/>
              </a:avLst>
            </a:prstGeom>
            <a:solidFill>
              <a:srgbClr val="008791"/>
            </a:solidFill>
            <a:ln>
              <a:solidFill>
                <a:srgbClr val="00879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  <p:sp useBgFill="1">
          <p:nvSpPr>
            <p:cNvPr id="52" name="Oval 51">
              <a:extLst>
                <a:ext uri="{FF2B5EF4-FFF2-40B4-BE49-F238E27FC236}">
                  <a16:creationId xmlns:a16="http://schemas.microsoft.com/office/drawing/2014/main" id="{4D6C07BC-B477-F2F2-23DC-3C9B3D16BC87}"/>
                </a:ext>
              </a:extLst>
            </p:cNvPr>
            <p:cNvSpPr/>
            <p:nvPr/>
          </p:nvSpPr>
          <p:spPr>
            <a:xfrm>
              <a:off x="6369481" y="6230072"/>
              <a:ext cx="2194970" cy="219497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80A0F7B0-F379-626B-4201-638B384A19F6}"/>
              </a:ext>
            </a:extLst>
          </p:cNvPr>
          <p:cNvSpPr txBox="1"/>
          <p:nvPr/>
        </p:nvSpPr>
        <p:spPr>
          <a:xfrm>
            <a:off x="9813044" y="1890739"/>
            <a:ext cx="1007007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8791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Phase 5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CC3B4912-3E42-0944-AF1D-24E14BD6D340}"/>
              </a:ext>
            </a:extLst>
          </p:cNvPr>
          <p:cNvSpPr/>
          <p:nvPr/>
        </p:nvSpPr>
        <p:spPr>
          <a:xfrm rot="5400000">
            <a:off x="2626485" y="5120603"/>
            <a:ext cx="409575" cy="264475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9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 animBg="1"/>
      <p:bldP spid="17" grpId="0" animBg="1"/>
      <p:bldP spid="18" grpId="0" animBg="1"/>
      <p:bldP spid="22" grpId="0" animBg="1"/>
      <p:bldP spid="23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2" grpId="0"/>
      <p:bldP spid="43" grpId="0"/>
      <p:bldP spid="44" grpId="0"/>
      <p:bldP spid="7" grpId="0" animBg="1"/>
      <p:bldP spid="46" grpId="0" animBg="1"/>
      <p:bldP spid="47" grpId="0" animBg="1"/>
      <p:bldP spid="48" grpId="0" animBg="1"/>
      <p:bldP spid="49" grpId="0"/>
      <p:bldP spid="53" grpId="0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BD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4B4FF-7BF1-693F-2067-13A7209B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469" y="1868557"/>
            <a:ext cx="8901061" cy="181886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2. Model Care Pathway Scope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390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72E56-8363-15C5-8E4B-04BF18E45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273" y="257115"/>
            <a:ext cx="9564103" cy="1325563"/>
          </a:xfrm>
        </p:spPr>
        <p:txBody>
          <a:bodyPr>
            <a:normAutofit/>
          </a:bodyPr>
          <a:lstStyle/>
          <a:p>
            <a:pPr algn="l"/>
            <a:r>
              <a:rPr lang="en-GB" sz="3200" dirty="0"/>
              <a:t>Care Pathway for (</a:t>
            </a:r>
            <a:r>
              <a:rPr lang="en-GB" sz="3200" dirty="0">
                <a:highlight>
                  <a:srgbClr val="FFFF00"/>
                </a:highlight>
              </a:rPr>
              <a:t>insert here condition) </a:t>
            </a:r>
            <a:endParaRPr lang="en-US" sz="3200" dirty="0">
              <a:highlight>
                <a:srgbClr val="FFFF00"/>
              </a:highlight>
            </a:endParaRP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5276EC3-862C-7140-19B8-D6954612A179}"/>
              </a:ext>
            </a:extLst>
          </p:cNvPr>
          <p:cNvSpPr txBox="1">
            <a:spLocks/>
          </p:cNvSpPr>
          <p:nvPr/>
        </p:nvSpPr>
        <p:spPr>
          <a:xfrm>
            <a:off x="140850" y="1771564"/>
            <a:ext cx="5354280" cy="21527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395C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600"/>
              </a:spcAft>
            </a:pPr>
            <a:endParaRPr lang="en-GB" sz="1600" dirty="0"/>
          </a:p>
        </p:txBody>
      </p:sp>
      <p:sp>
        <p:nvSpPr>
          <p:cNvPr id="38" name="Freeform 9">
            <a:extLst>
              <a:ext uri="{FF2B5EF4-FFF2-40B4-BE49-F238E27FC236}">
                <a16:creationId xmlns:a16="http://schemas.microsoft.com/office/drawing/2014/main" id="{5A8376E1-2006-D989-05CD-0B3092371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3546" y="4109053"/>
            <a:ext cx="535641" cy="332372"/>
          </a:xfrm>
          <a:custGeom>
            <a:avLst/>
            <a:gdLst>
              <a:gd name="T0" fmla="*/ 0 w 862"/>
              <a:gd name="T1" fmla="*/ 403 h 534"/>
              <a:gd name="T2" fmla="*/ 0 w 862"/>
              <a:gd name="T3" fmla="*/ 131 h 534"/>
              <a:gd name="T4" fmla="*/ 0 w 862"/>
              <a:gd name="T5" fmla="*/ 131 h 534"/>
              <a:gd name="T6" fmla="*/ 41 w 862"/>
              <a:gd name="T7" fmla="*/ 89 h 534"/>
              <a:gd name="T8" fmla="*/ 424 w 862"/>
              <a:gd name="T9" fmla="*/ 89 h 534"/>
              <a:gd name="T10" fmla="*/ 424 w 862"/>
              <a:gd name="T11" fmla="*/ 89 h 534"/>
              <a:gd name="T12" fmla="*/ 463 w 862"/>
              <a:gd name="T13" fmla="*/ 50 h 534"/>
              <a:gd name="T14" fmla="*/ 463 w 862"/>
              <a:gd name="T15" fmla="*/ 50 h 534"/>
              <a:gd name="T16" fmla="*/ 524 w 862"/>
              <a:gd name="T17" fmla="*/ 17 h 534"/>
              <a:gd name="T18" fmla="*/ 838 w 862"/>
              <a:gd name="T19" fmla="*/ 232 h 534"/>
              <a:gd name="T20" fmla="*/ 838 w 862"/>
              <a:gd name="T21" fmla="*/ 232 h 534"/>
              <a:gd name="T22" fmla="*/ 838 w 862"/>
              <a:gd name="T23" fmla="*/ 300 h 534"/>
              <a:gd name="T24" fmla="*/ 524 w 862"/>
              <a:gd name="T25" fmla="*/ 515 h 534"/>
              <a:gd name="T26" fmla="*/ 524 w 862"/>
              <a:gd name="T27" fmla="*/ 515 h 534"/>
              <a:gd name="T28" fmla="*/ 463 w 862"/>
              <a:gd name="T29" fmla="*/ 483 h 534"/>
              <a:gd name="T30" fmla="*/ 463 w 862"/>
              <a:gd name="T31" fmla="*/ 483 h 534"/>
              <a:gd name="T32" fmla="*/ 424 w 862"/>
              <a:gd name="T33" fmla="*/ 444 h 534"/>
              <a:gd name="T34" fmla="*/ 41 w 862"/>
              <a:gd name="T35" fmla="*/ 444 h 534"/>
              <a:gd name="T36" fmla="*/ 41 w 862"/>
              <a:gd name="T37" fmla="*/ 444 h 534"/>
              <a:gd name="T38" fmla="*/ 0 w 862"/>
              <a:gd name="T39" fmla="*/ 403 h 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62" h="534">
                <a:moveTo>
                  <a:pt x="0" y="403"/>
                </a:moveTo>
                <a:lnTo>
                  <a:pt x="0" y="131"/>
                </a:lnTo>
                <a:lnTo>
                  <a:pt x="0" y="131"/>
                </a:lnTo>
                <a:cubicBezTo>
                  <a:pt x="0" y="107"/>
                  <a:pt x="19" y="89"/>
                  <a:pt x="41" y="89"/>
                </a:cubicBezTo>
                <a:lnTo>
                  <a:pt x="424" y="89"/>
                </a:lnTo>
                <a:lnTo>
                  <a:pt x="424" y="89"/>
                </a:lnTo>
                <a:cubicBezTo>
                  <a:pt x="445" y="89"/>
                  <a:pt x="463" y="72"/>
                  <a:pt x="463" y="50"/>
                </a:cubicBezTo>
                <a:lnTo>
                  <a:pt x="463" y="50"/>
                </a:lnTo>
                <a:cubicBezTo>
                  <a:pt x="463" y="19"/>
                  <a:pt x="498" y="0"/>
                  <a:pt x="524" y="17"/>
                </a:cubicBezTo>
                <a:lnTo>
                  <a:pt x="838" y="232"/>
                </a:lnTo>
                <a:lnTo>
                  <a:pt x="838" y="232"/>
                </a:lnTo>
                <a:cubicBezTo>
                  <a:pt x="861" y="249"/>
                  <a:pt x="861" y="284"/>
                  <a:pt x="838" y="300"/>
                </a:cubicBezTo>
                <a:lnTo>
                  <a:pt x="524" y="515"/>
                </a:lnTo>
                <a:lnTo>
                  <a:pt x="524" y="515"/>
                </a:lnTo>
                <a:cubicBezTo>
                  <a:pt x="498" y="533"/>
                  <a:pt x="463" y="514"/>
                  <a:pt x="463" y="483"/>
                </a:cubicBezTo>
                <a:lnTo>
                  <a:pt x="463" y="483"/>
                </a:lnTo>
                <a:cubicBezTo>
                  <a:pt x="463" y="461"/>
                  <a:pt x="445" y="444"/>
                  <a:pt x="424" y="444"/>
                </a:cubicBezTo>
                <a:lnTo>
                  <a:pt x="41" y="444"/>
                </a:lnTo>
                <a:lnTo>
                  <a:pt x="41" y="444"/>
                </a:lnTo>
                <a:cubicBezTo>
                  <a:pt x="19" y="444"/>
                  <a:pt x="0" y="426"/>
                  <a:pt x="0" y="403"/>
                </a:cubicBezTo>
              </a:path>
            </a:pathLst>
          </a:custGeom>
          <a:solidFill>
            <a:srgbClr val="E2EC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6"/>
          </a:p>
        </p:txBody>
      </p:sp>
      <p:sp>
        <p:nvSpPr>
          <p:cNvPr id="39" name="Freeform 10">
            <a:extLst>
              <a:ext uri="{FF2B5EF4-FFF2-40B4-BE49-F238E27FC236}">
                <a16:creationId xmlns:a16="http://schemas.microsoft.com/office/drawing/2014/main" id="{64E2184E-95A3-BA5D-342D-EEE2AC9DB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6944" y="4091426"/>
            <a:ext cx="535641" cy="332372"/>
          </a:xfrm>
          <a:custGeom>
            <a:avLst/>
            <a:gdLst>
              <a:gd name="T0" fmla="*/ 0 w 862"/>
              <a:gd name="T1" fmla="*/ 403 h 534"/>
              <a:gd name="T2" fmla="*/ 0 w 862"/>
              <a:gd name="T3" fmla="*/ 131 h 534"/>
              <a:gd name="T4" fmla="*/ 0 w 862"/>
              <a:gd name="T5" fmla="*/ 131 h 534"/>
              <a:gd name="T6" fmla="*/ 41 w 862"/>
              <a:gd name="T7" fmla="*/ 89 h 534"/>
              <a:gd name="T8" fmla="*/ 423 w 862"/>
              <a:gd name="T9" fmla="*/ 89 h 534"/>
              <a:gd name="T10" fmla="*/ 423 w 862"/>
              <a:gd name="T11" fmla="*/ 89 h 534"/>
              <a:gd name="T12" fmla="*/ 462 w 862"/>
              <a:gd name="T13" fmla="*/ 50 h 534"/>
              <a:gd name="T14" fmla="*/ 462 w 862"/>
              <a:gd name="T15" fmla="*/ 50 h 534"/>
              <a:gd name="T16" fmla="*/ 524 w 862"/>
              <a:gd name="T17" fmla="*/ 17 h 534"/>
              <a:gd name="T18" fmla="*/ 837 w 862"/>
              <a:gd name="T19" fmla="*/ 232 h 534"/>
              <a:gd name="T20" fmla="*/ 837 w 862"/>
              <a:gd name="T21" fmla="*/ 232 h 534"/>
              <a:gd name="T22" fmla="*/ 837 w 862"/>
              <a:gd name="T23" fmla="*/ 300 h 534"/>
              <a:gd name="T24" fmla="*/ 523 w 862"/>
              <a:gd name="T25" fmla="*/ 515 h 534"/>
              <a:gd name="T26" fmla="*/ 523 w 862"/>
              <a:gd name="T27" fmla="*/ 515 h 534"/>
              <a:gd name="T28" fmla="*/ 462 w 862"/>
              <a:gd name="T29" fmla="*/ 483 h 534"/>
              <a:gd name="T30" fmla="*/ 462 w 862"/>
              <a:gd name="T31" fmla="*/ 483 h 534"/>
              <a:gd name="T32" fmla="*/ 424 w 862"/>
              <a:gd name="T33" fmla="*/ 444 h 534"/>
              <a:gd name="T34" fmla="*/ 41 w 862"/>
              <a:gd name="T35" fmla="*/ 444 h 534"/>
              <a:gd name="T36" fmla="*/ 41 w 862"/>
              <a:gd name="T37" fmla="*/ 444 h 534"/>
              <a:gd name="T38" fmla="*/ 0 w 862"/>
              <a:gd name="T39" fmla="*/ 403 h 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62" h="534">
                <a:moveTo>
                  <a:pt x="0" y="403"/>
                </a:moveTo>
                <a:lnTo>
                  <a:pt x="0" y="131"/>
                </a:lnTo>
                <a:lnTo>
                  <a:pt x="0" y="131"/>
                </a:lnTo>
                <a:cubicBezTo>
                  <a:pt x="0" y="107"/>
                  <a:pt x="18" y="89"/>
                  <a:pt x="41" y="89"/>
                </a:cubicBezTo>
                <a:lnTo>
                  <a:pt x="423" y="89"/>
                </a:lnTo>
                <a:lnTo>
                  <a:pt x="423" y="89"/>
                </a:lnTo>
                <a:cubicBezTo>
                  <a:pt x="445" y="89"/>
                  <a:pt x="462" y="72"/>
                  <a:pt x="462" y="50"/>
                </a:cubicBezTo>
                <a:lnTo>
                  <a:pt x="462" y="50"/>
                </a:lnTo>
                <a:cubicBezTo>
                  <a:pt x="462" y="19"/>
                  <a:pt x="498" y="0"/>
                  <a:pt x="524" y="17"/>
                </a:cubicBezTo>
                <a:lnTo>
                  <a:pt x="837" y="232"/>
                </a:lnTo>
                <a:lnTo>
                  <a:pt x="837" y="232"/>
                </a:lnTo>
                <a:cubicBezTo>
                  <a:pt x="861" y="249"/>
                  <a:pt x="861" y="284"/>
                  <a:pt x="837" y="300"/>
                </a:cubicBezTo>
                <a:lnTo>
                  <a:pt x="523" y="515"/>
                </a:lnTo>
                <a:lnTo>
                  <a:pt x="523" y="515"/>
                </a:lnTo>
                <a:cubicBezTo>
                  <a:pt x="497" y="533"/>
                  <a:pt x="462" y="514"/>
                  <a:pt x="462" y="483"/>
                </a:cubicBezTo>
                <a:lnTo>
                  <a:pt x="462" y="483"/>
                </a:lnTo>
                <a:cubicBezTo>
                  <a:pt x="462" y="461"/>
                  <a:pt x="445" y="444"/>
                  <a:pt x="424" y="444"/>
                </a:cubicBezTo>
                <a:lnTo>
                  <a:pt x="41" y="444"/>
                </a:lnTo>
                <a:lnTo>
                  <a:pt x="41" y="444"/>
                </a:lnTo>
                <a:cubicBezTo>
                  <a:pt x="18" y="444"/>
                  <a:pt x="0" y="426"/>
                  <a:pt x="0" y="403"/>
                </a:cubicBezTo>
              </a:path>
            </a:pathLst>
          </a:custGeom>
          <a:solidFill>
            <a:srgbClr val="E2EC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6"/>
          </a:p>
        </p:txBody>
      </p:sp>
      <p:sp>
        <p:nvSpPr>
          <p:cNvPr id="40" name="Freeform 241">
            <a:extLst>
              <a:ext uri="{FF2B5EF4-FFF2-40B4-BE49-F238E27FC236}">
                <a16:creationId xmlns:a16="http://schemas.microsoft.com/office/drawing/2014/main" id="{D12B0EEE-1635-0F1F-DF3B-BE574E500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793" y="3440678"/>
            <a:ext cx="1260000" cy="45719"/>
          </a:xfrm>
          <a:custGeom>
            <a:avLst/>
            <a:gdLst>
              <a:gd name="T0" fmla="*/ 0 w 4384"/>
              <a:gd name="T1" fmla="*/ 50 h 51"/>
              <a:gd name="T2" fmla="*/ 4383 w 4384"/>
              <a:gd name="T3" fmla="*/ 50 h 51"/>
              <a:gd name="T4" fmla="*/ 4383 w 4384"/>
              <a:gd name="T5" fmla="*/ 0 h 51"/>
              <a:gd name="T6" fmla="*/ 0 w 4384"/>
              <a:gd name="T7" fmla="*/ 0 h 51"/>
              <a:gd name="T8" fmla="*/ 0 w 4384"/>
              <a:gd name="T9" fmla="*/ 5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84" h="51">
                <a:moveTo>
                  <a:pt x="0" y="50"/>
                </a:moveTo>
                <a:lnTo>
                  <a:pt x="4383" y="50"/>
                </a:lnTo>
                <a:lnTo>
                  <a:pt x="4383" y="0"/>
                </a:lnTo>
                <a:lnTo>
                  <a:pt x="0" y="0"/>
                </a:lnTo>
                <a:lnTo>
                  <a:pt x="0" y="50"/>
                </a:lnTo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41" name="Freeform 242">
            <a:extLst>
              <a:ext uri="{FF2B5EF4-FFF2-40B4-BE49-F238E27FC236}">
                <a16:creationId xmlns:a16="http://schemas.microsoft.com/office/drawing/2014/main" id="{BC93E194-4146-B28C-B0A1-1BAB0E875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1329" y="3436454"/>
            <a:ext cx="1260000" cy="45719"/>
          </a:xfrm>
          <a:custGeom>
            <a:avLst/>
            <a:gdLst>
              <a:gd name="T0" fmla="*/ 0 w 4383"/>
              <a:gd name="T1" fmla="*/ 50 h 51"/>
              <a:gd name="T2" fmla="*/ 4382 w 4383"/>
              <a:gd name="T3" fmla="*/ 50 h 51"/>
              <a:gd name="T4" fmla="*/ 4382 w 4383"/>
              <a:gd name="T5" fmla="*/ 0 h 51"/>
              <a:gd name="T6" fmla="*/ 0 w 4383"/>
              <a:gd name="T7" fmla="*/ 0 h 51"/>
              <a:gd name="T8" fmla="*/ 0 w 4383"/>
              <a:gd name="T9" fmla="*/ 5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83" h="51">
                <a:moveTo>
                  <a:pt x="0" y="50"/>
                </a:moveTo>
                <a:lnTo>
                  <a:pt x="4382" y="50"/>
                </a:lnTo>
                <a:lnTo>
                  <a:pt x="4382" y="0"/>
                </a:lnTo>
                <a:lnTo>
                  <a:pt x="0" y="0"/>
                </a:lnTo>
                <a:lnTo>
                  <a:pt x="0" y="5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3"/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265" dirty="0"/>
          </a:p>
        </p:txBody>
      </p:sp>
      <p:sp>
        <p:nvSpPr>
          <p:cNvPr id="42" name="Freeform 242">
            <a:extLst>
              <a:ext uri="{FF2B5EF4-FFF2-40B4-BE49-F238E27FC236}">
                <a16:creationId xmlns:a16="http://schemas.microsoft.com/office/drawing/2014/main" id="{ECD6027B-5982-1416-8C7F-26FC2131E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7678" y="3437945"/>
            <a:ext cx="1260000" cy="45719"/>
          </a:xfrm>
          <a:custGeom>
            <a:avLst/>
            <a:gdLst>
              <a:gd name="T0" fmla="*/ 0 w 4383"/>
              <a:gd name="T1" fmla="*/ 50 h 51"/>
              <a:gd name="T2" fmla="*/ 4382 w 4383"/>
              <a:gd name="T3" fmla="*/ 50 h 51"/>
              <a:gd name="T4" fmla="*/ 4382 w 4383"/>
              <a:gd name="T5" fmla="*/ 0 h 51"/>
              <a:gd name="T6" fmla="*/ 0 w 4383"/>
              <a:gd name="T7" fmla="*/ 0 h 51"/>
              <a:gd name="T8" fmla="*/ 0 w 4383"/>
              <a:gd name="T9" fmla="*/ 5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83" h="51">
                <a:moveTo>
                  <a:pt x="0" y="50"/>
                </a:moveTo>
                <a:lnTo>
                  <a:pt x="4382" y="50"/>
                </a:lnTo>
                <a:lnTo>
                  <a:pt x="4382" y="0"/>
                </a:lnTo>
                <a:lnTo>
                  <a:pt x="0" y="0"/>
                </a:lnTo>
                <a:lnTo>
                  <a:pt x="0" y="50"/>
                </a:lnTo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43" name="Freeform 10">
            <a:extLst>
              <a:ext uri="{FF2B5EF4-FFF2-40B4-BE49-F238E27FC236}">
                <a16:creationId xmlns:a16="http://schemas.microsoft.com/office/drawing/2014/main" id="{691E25FC-2D40-A264-3014-52F97253F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5674" y="4091426"/>
            <a:ext cx="535641" cy="332372"/>
          </a:xfrm>
          <a:custGeom>
            <a:avLst/>
            <a:gdLst>
              <a:gd name="T0" fmla="*/ 0 w 862"/>
              <a:gd name="T1" fmla="*/ 403 h 534"/>
              <a:gd name="T2" fmla="*/ 0 w 862"/>
              <a:gd name="T3" fmla="*/ 131 h 534"/>
              <a:gd name="T4" fmla="*/ 0 w 862"/>
              <a:gd name="T5" fmla="*/ 131 h 534"/>
              <a:gd name="T6" fmla="*/ 41 w 862"/>
              <a:gd name="T7" fmla="*/ 89 h 534"/>
              <a:gd name="T8" fmla="*/ 423 w 862"/>
              <a:gd name="T9" fmla="*/ 89 h 534"/>
              <a:gd name="T10" fmla="*/ 423 w 862"/>
              <a:gd name="T11" fmla="*/ 89 h 534"/>
              <a:gd name="T12" fmla="*/ 462 w 862"/>
              <a:gd name="T13" fmla="*/ 50 h 534"/>
              <a:gd name="T14" fmla="*/ 462 w 862"/>
              <a:gd name="T15" fmla="*/ 50 h 534"/>
              <a:gd name="T16" fmla="*/ 524 w 862"/>
              <a:gd name="T17" fmla="*/ 17 h 534"/>
              <a:gd name="T18" fmla="*/ 837 w 862"/>
              <a:gd name="T19" fmla="*/ 232 h 534"/>
              <a:gd name="T20" fmla="*/ 837 w 862"/>
              <a:gd name="T21" fmla="*/ 232 h 534"/>
              <a:gd name="T22" fmla="*/ 837 w 862"/>
              <a:gd name="T23" fmla="*/ 300 h 534"/>
              <a:gd name="T24" fmla="*/ 523 w 862"/>
              <a:gd name="T25" fmla="*/ 515 h 534"/>
              <a:gd name="T26" fmla="*/ 523 w 862"/>
              <a:gd name="T27" fmla="*/ 515 h 534"/>
              <a:gd name="T28" fmla="*/ 462 w 862"/>
              <a:gd name="T29" fmla="*/ 483 h 534"/>
              <a:gd name="T30" fmla="*/ 462 w 862"/>
              <a:gd name="T31" fmla="*/ 483 h 534"/>
              <a:gd name="T32" fmla="*/ 424 w 862"/>
              <a:gd name="T33" fmla="*/ 444 h 534"/>
              <a:gd name="T34" fmla="*/ 41 w 862"/>
              <a:gd name="T35" fmla="*/ 444 h 534"/>
              <a:gd name="T36" fmla="*/ 41 w 862"/>
              <a:gd name="T37" fmla="*/ 444 h 534"/>
              <a:gd name="T38" fmla="*/ 0 w 862"/>
              <a:gd name="T39" fmla="*/ 403 h 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62" h="534">
                <a:moveTo>
                  <a:pt x="0" y="403"/>
                </a:moveTo>
                <a:lnTo>
                  <a:pt x="0" y="131"/>
                </a:lnTo>
                <a:lnTo>
                  <a:pt x="0" y="131"/>
                </a:lnTo>
                <a:cubicBezTo>
                  <a:pt x="0" y="107"/>
                  <a:pt x="18" y="89"/>
                  <a:pt x="41" y="89"/>
                </a:cubicBezTo>
                <a:lnTo>
                  <a:pt x="423" y="89"/>
                </a:lnTo>
                <a:lnTo>
                  <a:pt x="423" y="89"/>
                </a:lnTo>
                <a:cubicBezTo>
                  <a:pt x="445" y="89"/>
                  <a:pt x="462" y="72"/>
                  <a:pt x="462" y="50"/>
                </a:cubicBezTo>
                <a:lnTo>
                  <a:pt x="462" y="50"/>
                </a:lnTo>
                <a:cubicBezTo>
                  <a:pt x="462" y="19"/>
                  <a:pt x="498" y="0"/>
                  <a:pt x="524" y="17"/>
                </a:cubicBezTo>
                <a:lnTo>
                  <a:pt x="837" y="232"/>
                </a:lnTo>
                <a:lnTo>
                  <a:pt x="837" y="232"/>
                </a:lnTo>
                <a:cubicBezTo>
                  <a:pt x="861" y="249"/>
                  <a:pt x="861" y="284"/>
                  <a:pt x="837" y="300"/>
                </a:cubicBezTo>
                <a:lnTo>
                  <a:pt x="523" y="515"/>
                </a:lnTo>
                <a:lnTo>
                  <a:pt x="523" y="515"/>
                </a:lnTo>
                <a:cubicBezTo>
                  <a:pt x="497" y="533"/>
                  <a:pt x="462" y="514"/>
                  <a:pt x="462" y="483"/>
                </a:cubicBezTo>
                <a:lnTo>
                  <a:pt x="462" y="483"/>
                </a:lnTo>
                <a:cubicBezTo>
                  <a:pt x="462" y="461"/>
                  <a:pt x="445" y="444"/>
                  <a:pt x="424" y="444"/>
                </a:cubicBezTo>
                <a:lnTo>
                  <a:pt x="41" y="444"/>
                </a:lnTo>
                <a:lnTo>
                  <a:pt x="41" y="444"/>
                </a:lnTo>
                <a:cubicBezTo>
                  <a:pt x="18" y="444"/>
                  <a:pt x="0" y="426"/>
                  <a:pt x="0" y="403"/>
                </a:cubicBezTo>
              </a:path>
            </a:pathLst>
          </a:custGeom>
          <a:solidFill>
            <a:srgbClr val="E2EC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6"/>
          </a:p>
        </p:txBody>
      </p:sp>
      <p:sp>
        <p:nvSpPr>
          <p:cNvPr id="44" name="Freeform 221">
            <a:extLst>
              <a:ext uri="{FF2B5EF4-FFF2-40B4-BE49-F238E27FC236}">
                <a16:creationId xmlns:a16="http://schemas.microsoft.com/office/drawing/2014/main" id="{09ADB803-597E-6F8B-FEC3-D1442185A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245" y="2913294"/>
            <a:ext cx="1078992" cy="1079495"/>
          </a:xfrm>
          <a:custGeom>
            <a:avLst/>
            <a:gdLst>
              <a:gd name="T0" fmla="*/ 867 w 1734"/>
              <a:gd name="T1" fmla="*/ 51 h 1733"/>
              <a:gd name="T2" fmla="*/ 867 w 1734"/>
              <a:gd name="T3" fmla="*/ 51 h 1733"/>
              <a:gd name="T4" fmla="*/ 51 w 1734"/>
              <a:gd name="T5" fmla="*/ 865 h 1733"/>
              <a:gd name="T6" fmla="*/ 51 w 1734"/>
              <a:gd name="T7" fmla="*/ 865 h 1733"/>
              <a:gd name="T8" fmla="*/ 867 w 1734"/>
              <a:gd name="T9" fmla="*/ 1681 h 1733"/>
              <a:gd name="T10" fmla="*/ 867 w 1734"/>
              <a:gd name="T11" fmla="*/ 1681 h 1733"/>
              <a:gd name="T12" fmla="*/ 1682 w 1734"/>
              <a:gd name="T13" fmla="*/ 865 h 1733"/>
              <a:gd name="T14" fmla="*/ 1682 w 1734"/>
              <a:gd name="T15" fmla="*/ 865 h 1733"/>
              <a:gd name="T16" fmla="*/ 867 w 1734"/>
              <a:gd name="T17" fmla="*/ 51 h 1733"/>
              <a:gd name="T18" fmla="*/ 867 w 1734"/>
              <a:gd name="T19" fmla="*/ 1732 h 1733"/>
              <a:gd name="T20" fmla="*/ 867 w 1734"/>
              <a:gd name="T21" fmla="*/ 1732 h 1733"/>
              <a:gd name="T22" fmla="*/ 0 w 1734"/>
              <a:gd name="T23" fmla="*/ 865 h 1733"/>
              <a:gd name="T24" fmla="*/ 0 w 1734"/>
              <a:gd name="T25" fmla="*/ 865 h 1733"/>
              <a:gd name="T26" fmla="*/ 867 w 1734"/>
              <a:gd name="T27" fmla="*/ 0 h 1733"/>
              <a:gd name="T28" fmla="*/ 867 w 1734"/>
              <a:gd name="T29" fmla="*/ 0 h 1733"/>
              <a:gd name="T30" fmla="*/ 1733 w 1734"/>
              <a:gd name="T31" fmla="*/ 865 h 1733"/>
              <a:gd name="T32" fmla="*/ 1733 w 1734"/>
              <a:gd name="T33" fmla="*/ 865 h 1733"/>
              <a:gd name="T34" fmla="*/ 867 w 1734"/>
              <a:gd name="T35" fmla="*/ 1732 h 1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34" h="1733">
                <a:moveTo>
                  <a:pt x="867" y="51"/>
                </a:moveTo>
                <a:lnTo>
                  <a:pt x="867" y="51"/>
                </a:lnTo>
                <a:cubicBezTo>
                  <a:pt x="417" y="51"/>
                  <a:pt x="51" y="415"/>
                  <a:pt x="51" y="865"/>
                </a:cubicBezTo>
                <a:lnTo>
                  <a:pt x="51" y="865"/>
                </a:lnTo>
                <a:cubicBezTo>
                  <a:pt x="51" y="1315"/>
                  <a:pt x="417" y="1681"/>
                  <a:pt x="867" y="1681"/>
                </a:cubicBezTo>
                <a:lnTo>
                  <a:pt x="867" y="1681"/>
                </a:lnTo>
                <a:cubicBezTo>
                  <a:pt x="1316" y="1681"/>
                  <a:pt x="1682" y="1315"/>
                  <a:pt x="1682" y="865"/>
                </a:cubicBezTo>
                <a:lnTo>
                  <a:pt x="1682" y="865"/>
                </a:lnTo>
                <a:cubicBezTo>
                  <a:pt x="1682" y="415"/>
                  <a:pt x="1316" y="51"/>
                  <a:pt x="867" y="51"/>
                </a:cubicBezTo>
                <a:close/>
                <a:moveTo>
                  <a:pt x="867" y="1732"/>
                </a:moveTo>
                <a:lnTo>
                  <a:pt x="867" y="1732"/>
                </a:lnTo>
                <a:cubicBezTo>
                  <a:pt x="389" y="1732"/>
                  <a:pt x="0" y="1343"/>
                  <a:pt x="0" y="865"/>
                </a:cubicBezTo>
                <a:lnTo>
                  <a:pt x="0" y="865"/>
                </a:lnTo>
                <a:cubicBezTo>
                  <a:pt x="0" y="387"/>
                  <a:pt x="389" y="0"/>
                  <a:pt x="867" y="0"/>
                </a:cubicBezTo>
                <a:lnTo>
                  <a:pt x="867" y="0"/>
                </a:lnTo>
                <a:cubicBezTo>
                  <a:pt x="1344" y="0"/>
                  <a:pt x="1733" y="387"/>
                  <a:pt x="1733" y="865"/>
                </a:cubicBezTo>
                <a:lnTo>
                  <a:pt x="1733" y="865"/>
                </a:lnTo>
                <a:cubicBezTo>
                  <a:pt x="1733" y="1343"/>
                  <a:pt x="1344" y="1732"/>
                  <a:pt x="867" y="173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8F4AAEB-365F-D5BC-B377-ACDDF1BEED30}"/>
              </a:ext>
            </a:extLst>
          </p:cNvPr>
          <p:cNvSpPr txBox="1"/>
          <p:nvPr/>
        </p:nvSpPr>
        <p:spPr>
          <a:xfrm>
            <a:off x="649816" y="4128132"/>
            <a:ext cx="1500732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Pre-Diagnosis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96B59A6-6562-1DA2-FB1D-A0C3DAFB3BFD}"/>
              </a:ext>
            </a:extLst>
          </p:cNvPr>
          <p:cNvSpPr txBox="1"/>
          <p:nvPr/>
        </p:nvSpPr>
        <p:spPr>
          <a:xfrm>
            <a:off x="1118238" y="3176042"/>
            <a:ext cx="579006" cy="5539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000" b="1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01</a:t>
            </a:r>
          </a:p>
        </p:txBody>
      </p:sp>
      <p:sp>
        <p:nvSpPr>
          <p:cNvPr id="48" name="Freeform 228">
            <a:extLst>
              <a:ext uri="{FF2B5EF4-FFF2-40B4-BE49-F238E27FC236}">
                <a16:creationId xmlns:a16="http://schemas.microsoft.com/office/drawing/2014/main" id="{B80A41B1-098F-29CD-7982-D32162B6E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9787" y="2913294"/>
            <a:ext cx="1078992" cy="1079495"/>
          </a:xfrm>
          <a:custGeom>
            <a:avLst/>
            <a:gdLst>
              <a:gd name="T0" fmla="*/ 866 w 1733"/>
              <a:gd name="T1" fmla="*/ 51 h 1733"/>
              <a:gd name="T2" fmla="*/ 866 w 1733"/>
              <a:gd name="T3" fmla="*/ 51 h 1733"/>
              <a:gd name="T4" fmla="*/ 51 w 1733"/>
              <a:gd name="T5" fmla="*/ 865 h 1733"/>
              <a:gd name="T6" fmla="*/ 51 w 1733"/>
              <a:gd name="T7" fmla="*/ 865 h 1733"/>
              <a:gd name="T8" fmla="*/ 866 w 1733"/>
              <a:gd name="T9" fmla="*/ 1681 h 1733"/>
              <a:gd name="T10" fmla="*/ 866 w 1733"/>
              <a:gd name="T11" fmla="*/ 1681 h 1733"/>
              <a:gd name="T12" fmla="*/ 1680 w 1733"/>
              <a:gd name="T13" fmla="*/ 865 h 1733"/>
              <a:gd name="T14" fmla="*/ 1680 w 1733"/>
              <a:gd name="T15" fmla="*/ 865 h 1733"/>
              <a:gd name="T16" fmla="*/ 866 w 1733"/>
              <a:gd name="T17" fmla="*/ 51 h 1733"/>
              <a:gd name="T18" fmla="*/ 866 w 1733"/>
              <a:gd name="T19" fmla="*/ 1732 h 1733"/>
              <a:gd name="T20" fmla="*/ 866 w 1733"/>
              <a:gd name="T21" fmla="*/ 1732 h 1733"/>
              <a:gd name="T22" fmla="*/ 0 w 1733"/>
              <a:gd name="T23" fmla="*/ 865 h 1733"/>
              <a:gd name="T24" fmla="*/ 0 w 1733"/>
              <a:gd name="T25" fmla="*/ 865 h 1733"/>
              <a:gd name="T26" fmla="*/ 866 w 1733"/>
              <a:gd name="T27" fmla="*/ 0 h 1733"/>
              <a:gd name="T28" fmla="*/ 866 w 1733"/>
              <a:gd name="T29" fmla="*/ 0 h 1733"/>
              <a:gd name="T30" fmla="*/ 1732 w 1733"/>
              <a:gd name="T31" fmla="*/ 865 h 1733"/>
              <a:gd name="T32" fmla="*/ 1732 w 1733"/>
              <a:gd name="T33" fmla="*/ 865 h 1733"/>
              <a:gd name="T34" fmla="*/ 866 w 1733"/>
              <a:gd name="T35" fmla="*/ 1732 h 1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33" h="1733">
                <a:moveTo>
                  <a:pt x="866" y="51"/>
                </a:moveTo>
                <a:lnTo>
                  <a:pt x="866" y="51"/>
                </a:lnTo>
                <a:cubicBezTo>
                  <a:pt x="417" y="51"/>
                  <a:pt x="51" y="415"/>
                  <a:pt x="51" y="865"/>
                </a:cubicBezTo>
                <a:lnTo>
                  <a:pt x="51" y="865"/>
                </a:lnTo>
                <a:cubicBezTo>
                  <a:pt x="51" y="1315"/>
                  <a:pt x="417" y="1681"/>
                  <a:pt x="866" y="1681"/>
                </a:cubicBezTo>
                <a:lnTo>
                  <a:pt x="866" y="1681"/>
                </a:lnTo>
                <a:cubicBezTo>
                  <a:pt x="1314" y="1681"/>
                  <a:pt x="1680" y="1315"/>
                  <a:pt x="1680" y="865"/>
                </a:cubicBezTo>
                <a:lnTo>
                  <a:pt x="1680" y="865"/>
                </a:lnTo>
                <a:cubicBezTo>
                  <a:pt x="1680" y="415"/>
                  <a:pt x="1314" y="51"/>
                  <a:pt x="866" y="51"/>
                </a:cubicBezTo>
                <a:close/>
                <a:moveTo>
                  <a:pt x="866" y="1732"/>
                </a:moveTo>
                <a:lnTo>
                  <a:pt x="866" y="1732"/>
                </a:lnTo>
                <a:cubicBezTo>
                  <a:pt x="389" y="1732"/>
                  <a:pt x="0" y="1343"/>
                  <a:pt x="0" y="865"/>
                </a:cubicBezTo>
                <a:lnTo>
                  <a:pt x="0" y="865"/>
                </a:lnTo>
                <a:cubicBezTo>
                  <a:pt x="0" y="387"/>
                  <a:pt x="389" y="0"/>
                  <a:pt x="866" y="0"/>
                </a:cubicBezTo>
                <a:lnTo>
                  <a:pt x="866" y="0"/>
                </a:lnTo>
                <a:cubicBezTo>
                  <a:pt x="1343" y="0"/>
                  <a:pt x="1732" y="387"/>
                  <a:pt x="1732" y="865"/>
                </a:cubicBezTo>
                <a:lnTo>
                  <a:pt x="1732" y="865"/>
                </a:lnTo>
                <a:cubicBezTo>
                  <a:pt x="1732" y="1343"/>
                  <a:pt x="1343" y="1732"/>
                  <a:pt x="866" y="173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2086D3F-89FB-CB9D-8EF6-0C8D3590515F}"/>
              </a:ext>
            </a:extLst>
          </p:cNvPr>
          <p:cNvSpPr txBox="1"/>
          <p:nvPr/>
        </p:nvSpPr>
        <p:spPr>
          <a:xfrm>
            <a:off x="3025309" y="4128132"/>
            <a:ext cx="1418979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1</a:t>
            </a:r>
            <a:r>
              <a:rPr lang="en-US" sz="1400" b="1" baseline="300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st</a:t>
            </a:r>
            <a:r>
              <a: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 Symptoms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0EEB7D6-42BC-0708-DE53-2E948BF9F38A}"/>
              </a:ext>
            </a:extLst>
          </p:cNvPr>
          <p:cNvSpPr txBox="1"/>
          <p:nvPr/>
        </p:nvSpPr>
        <p:spPr>
          <a:xfrm>
            <a:off x="3412111" y="3176042"/>
            <a:ext cx="654346" cy="5539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000" b="1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02</a:t>
            </a:r>
          </a:p>
        </p:txBody>
      </p:sp>
      <p:sp>
        <p:nvSpPr>
          <p:cNvPr id="52" name="Freeform 235">
            <a:extLst>
              <a:ext uri="{FF2B5EF4-FFF2-40B4-BE49-F238E27FC236}">
                <a16:creationId xmlns:a16="http://schemas.microsoft.com/office/drawing/2014/main" id="{DFF366E1-E33D-E23A-01C1-A38E1562C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1329" y="2925527"/>
            <a:ext cx="1078992" cy="1079495"/>
          </a:xfrm>
          <a:custGeom>
            <a:avLst/>
            <a:gdLst>
              <a:gd name="T0" fmla="*/ 867 w 1734"/>
              <a:gd name="T1" fmla="*/ 51 h 1733"/>
              <a:gd name="T2" fmla="*/ 867 w 1734"/>
              <a:gd name="T3" fmla="*/ 51 h 1733"/>
              <a:gd name="T4" fmla="*/ 51 w 1734"/>
              <a:gd name="T5" fmla="*/ 865 h 1733"/>
              <a:gd name="T6" fmla="*/ 51 w 1734"/>
              <a:gd name="T7" fmla="*/ 865 h 1733"/>
              <a:gd name="T8" fmla="*/ 867 w 1734"/>
              <a:gd name="T9" fmla="*/ 1681 h 1733"/>
              <a:gd name="T10" fmla="*/ 867 w 1734"/>
              <a:gd name="T11" fmla="*/ 1681 h 1733"/>
              <a:gd name="T12" fmla="*/ 1682 w 1734"/>
              <a:gd name="T13" fmla="*/ 865 h 1733"/>
              <a:gd name="T14" fmla="*/ 1682 w 1734"/>
              <a:gd name="T15" fmla="*/ 865 h 1733"/>
              <a:gd name="T16" fmla="*/ 867 w 1734"/>
              <a:gd name="T17" fmla="*/ 51 h 1733"/>
              <a:gd name="T18" fmla="*/ 867 w 1734"/>
              <a:gd name="T19" fmla="*/ 1732 h 1733"/>
              <a:gd name="T20" fmla="*/ 867 w 1734"/>
              <a:gd name="T21" fmla="*/ 1732 h 1733"/>
              <a:gd name="T22" fmla="*/ 0 w 1734"/>
              <a:gd name="T23" fmla="*/ 865 h 1733"/>
              <a:gd name="T24" fmla="*/ 0 w 1734"/>
              <a:gd name="T25" fmla="*/ 865 h 1733"/>
              <a:gd name="T26" fmla="*/ 867 w 1734"/>
              <a:gd name="T27" fmla="*/ 0 h 1733"/>
              <a:gd name="T28" fmla="*/ 867 w 1734"/>
              <a:gd name="T29" fmla="*/ 0 h 1733"/>
              <a:gd name="T30" fmla="*/ 1733 w 1734"/>
              <a:gd name="T31" fmla="*/ 865 h 1733"/>
              <a:gd name="T32" fmla="*/ 1733 w 1734"/>
              <a:gd name="T33" fmla="*/ 865 h 1733"/>
              <a:gd name="T34" fmla="*/ 867 w 1734"/>
              <a:gd name="T35" fmla="*/ 1732 h 1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34" h="1733">
                <a:moveTo>
                  <a:pt x="867" y="51"/>
                </a:moveTo>
                <a:lnTo>
                  <a:pt x="867" y="51"/>
                </a:lnTo>
                <a:cubicBezTo>
                  <a:pt x="417" y="51"/>
                  <a:pt x="51" y="415"/>
                  <a:pt x="51" y="865"/>
                </a:cubicBezTo>
                <a:lnTo>
                  <a:pt x="51" y="865"/>
                </a:lnTo>
                <a:cubicBezTo>
                  <a:pt x="51" y="1315"/>
                  <a:pt x="417" y="1681"/>
                  <a:pt x="867" y="1681"/>
                </a:cubicBezTo>
                <a:lnTo>
                  <a:pt x="867" y="1681"/>
                </a:lnTo>
                <a:cubicBezTo>
                  <a:pt x="1316" y="1681"/>
                  <a:pt x="1682" y="1315"/>
                  <a:pt x="1682" y="865"/>
                </a:cubicBezTo>
                <a:lnTo>
                  <a:pt x="1682" y="865"/>
                </a:lnTo>
                <a:cubicBezTo>
                  <a:pt x="1682" y="415"/>
                  <a:pt x="1316" y="51"/>
                  <a:pt x="867" y="51"/>
                </a:cubicBezTo>
                <a:close/>
                <a:moveTo>
                  <a:pt x="867" y="1732"/>
                </a:moveTo>
                <a:lnTo>
                  <a:pt x="867" y="1732"/>
                </a:lnTo>
                <a:cubicBezTo>
                  <a:pt x="389" y="1732"/>
                  <a:pt x="0" y="1343"/>
                  <a:pt x="0" y="865"/>
                </a:cubicBezTo>
                <a:lnTo>
                  <a:pt x="0" y="865"/>
                </a:lnTo>
                <a:cubicBezTo>
                  <a:pt x="0" y="387"/>
                  <a:pt x="389" y="0"/>
                  <a:pt x="867" y="0"/>
                </a:cubicBezTo>
                <a:lnTo>
                  <a:pt x="867" y="0"/>
                </a:lnTo>
                <a:cubicBezTo>
                  <a:pt x="1344" y="0"/>
                  <a:pt x="1733" y="387"/>
                  <a:pt x="1733" y="865"/>
                </a:cubicBezTo>
                <a:lnTo>
                  <a:pt x="1733" y="865"/>
                </a:lnTo>
                <a:cubicBezTo>
                  <a:pt x="1733" y="1343"/>
                  <a:pt x="1344" y="1732"/>
                  <a:pt x="867" y="173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9985DC6-EA90-A344-DF38-25B1EC376A96}"/>
              </a:ext>
            </a:extLst>
          </p:cNvPr>
          <p:cNvSpPr txBox="1"/>
          <p:nvPr/>
        </p:nvSpPr>
        <p:spPr>
          <a:xfrm>
            <a:off x="5541868" y="4128132"/>
            <a:ext cx="1096775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Diagnosis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886A182-94B1-A43B-423D-AA750BFC8E05}"/>
              </a:ext>
            </a:extLst>
          </p:cNvPr>
          <p:cNvSpPr txBox="1"/>
          <p:nvPr/>
        </p:nvSpPr>
        <p:spPr>
          <a:xfrm>
            <a:off x="5737241" y="3188275"/>
            <a:ext cx="667170" cy="5539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000" b="1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03</a:t>
            </a:r>
          </a:p>
        </p:txBody>
      </p:sp>
      <p:sp>
        <p:nvSpPr>
          <p:cNvPr id="56" name="Freeform 235">
            <a:extLst>
              <a:ext uri="{FF2B5EF4-FFF2-40B4-BE49-F238E27FC236}">
                <a16:creationId xmlns:a16="http://schemas.microsoft.com/office/drawing/2014/main" id="{117FBB44-5443-1450-4BD2-C80B6B8A0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4227" y="2911033"/>
            <a:ext cx="1078992" cy="1079495"/>
          </a:xfrm>
          <a:custGeom>
            <a:avLst/>
            <a:gdLst>
              <a:gd name="T0" fmla="*/ 867 w 1734"/>
              <a:gd name="T1" fmla="*/ 51 h 1733"/>
              <a:gd name="T2" fmla="*/ 867 w 1734"/>
              <a:gd name="T3" fmla="*/ 51 h 1733"/>
              <a:gd name="T4" fmla="*/ 51 w 1734"/>
              <a:gd name="T5" fmla="*/ 865 h 1733"/>
              <a:gd name="T6" fmla="*/ 51 w 1734"/>
              <a:gd name="T7" fmla="*/ 865 h 1733"/>
              <a:gd name="T8" fmla="*/ 867 w 1734"/>
              <a:gd name="T9" fmla="*/ 1681 h 1733"/>
              <a:gd name="T10" fmla="*/ 867 w 1734"/>
              <a:gd name="T11" fmla="*/ 1681 h 1733"/>
              <a:gd name="T12" fmla="*/ 1682 w 1734"/>
              <a:gd name="T13" fmla="*/ 865 h 1733"/>
              <a:gd name="T14" fmla="*/ 1682 w 1734"/>
              <a:gd name="T15" fmla="*/ 865 h 1733"/>
              <a:gd name="T16" fmla="*/ 867 w 1734"/>
              <a:gd name="T17" fmla="*/ 51 h 1733"/>
              <a:gd name="T18" fmla="*/ 867 w 1734"/>
              <a:gd name="T19" fmla="*/ 1732 h 1733"/>
              <a:gd name="T20" fmla="*/ 867 w 1734"/>
              <a:gd name="T21" fmla="*/ 1732 h 1733"/>
              <a:gd name="T22" fmla="*/ 0 w 1734"/>
              <a:gd name="T23" fmla="*/ 865 h 1733"/>
              <a:gd name="T24" fmla="*/ 0 w 1734"/>
              <a:gd name="T25" fmla="*/ 865 h 1733"/>
              <a:gd name="T26" fmla="*/ 867 w 1734"/>
              <a:gd name="T27" fmla="*/ 0 h 1733"/>
              <a:gd name="T28" fmla="*/ 867 w 1734"/>
              <a:gd name="T29" fmla="*/ 0 h 1733"/>
              <a:gd name="T30" fmla="*/ 1733 w 1734"/>
              <a:gd name="T31" fmla="*/ 865 h 1733"/>
              <a:gd name="T32" fmla="*/ 1733 w 1734"/>
              <a:gd name="T33" fmla="*/ 865 h 1733"/>
              <a:gd name="T34" fmla="*/ 867 w 1734"/>
              <a:gd name="T35" fmla="*/ 1732 h 1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34" h="1733">
                <a:moveTo>
                  <a:pt x="867" y="51"/>
                </a:moveTo>
                <a:lnTo>
                  <a:pt x="867" y="51"/>
                </a:lnTo>
                <a:cubicBezTo>
                  <a:pt x="417" y="51"/>
                  <a:pt x="51" y="415"/>
                  <a:pt x="51" y="865"/>
                </a:cubicBezTo>
                <a:lnTo>
                  <a:pt x="51" y="865"/>
                </a:lnTo>
                <a:cubicBezTo>
                  <a:pt x="51" y="1315"/>
                  <a:pt x="417" y="1681"/>
                  <a:pt x="867" y="1681"/>
                </a:cubicBezTo>
                <a:lnTo>
                  <a:pt x="867" y="1681"/>
                </a:lnTo>
                <a:cubicBezTo>
                  <a:pt x="1316" y="1681"/>
                  <a:pt x="1682" y="1315"/>
                  <a:pt x="1682" y="865"/>
                </a:cubicBezTo>
                <a:lnTo>
                  <a:pt x="1682" y="865"/>
                </a:lnTo>
                <a:cubicBezTo>
                  <a:pt x="1682" y="415"/>
                  <a:pt x="1316" y="51"/>
                  <a:pt x="867" y="51"/>
                </a:cubicBezTo>
                <a:close/>
                <a:moveTo>
                  <a:pt x="867" y="1732"/>
                </a:moveTo>
                <a:lnTo>
                  <a:pt x="867" y="1732"/>
                </a:lnTo>
                <a:cubicBezTo>
                  <a:pt x="389" y="1732"/>
                  <a:pt x="0" y="1343"/>
                  <a:pt x="0" y="865"/>
                </a:cubicBezTo>
                <a:lnTo>
                  <a:pt x="0" y="865"/>
                </a:lnTo>
                <a:cubicBezTo>
                  <a:pt x="0" y="387"/>
                  <a:pt x="389" y="0"/>
                  <a:pt x="867" y="0"/>
                </a:cubicBezTo>
                <a:lnTo>
                  <a:pt x="867" y="0"/>
                </a:lnTo>
                <a:cubicBezTo>
                  <a:pt x="1344" y="0"/>
                  <a:pt x="1733" y="387"/>
                  <a:pt x="1733" y="865"/>
                </a:cubicBezTo>
                <a:lnTo>
                  <a:pt x="1733" y="865"/>
                </a:lnTo>
                <a:cubicBezTo>
                  <a:pt x="1733" y="1343"/>
                  <a:pt x="1344" y="1732"/>
                  <a:pt x="867" y="173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0ABF103-54E1-4F19-348F-F35CC6425D96}"/>
              </a:ext>
            </a:extLst>
          </p:cNvPr>
          <p:cNvSpPr txBox="1"/>
          <p:nvPr/>
        </p:nvSpPr>
        <p:spPr>
          <a:xfrm>
            <a:off x="7693930" y="4115769"/>
            <a:ext cx="1319592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Intervention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4E41FD2-8389-1889-1FAA-9CC098FC0E34}"/>
              </a:ext>
            </a:extLst>
          </p:cNvPr>
          <p:cNvSpPr txBox="1"/>
          <p:nvPr/>
        </p:nvSpPr>
        <p:spPr>
          <a:xfrm>
            <a:off x="8006512" y="3173781"/>
            <a:ext cx="694422" cy="5539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000" b="1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04</a:t>
            </a:r>
          </a:p>
        </p:txBody>
      </p:sp>
      <p:sp>
        <p:nvSpPr>
          <p:cNvPr id="60" name="Freeform 9">
            <a:extLst>
              <a:ext uri="{FF2B5EF4-FFF2-40B4-BE49-F238E27FC236}">
                <a16:creationId xmlns:a16="http://schemas.microsoft.com/office/drawing/2014/main" id="{4BB06BA9-364F-3A9D-9473-776CD621D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1520" y="4133734"/>
            <a:ext cx="535641" cy="332372"/>
          </a:xfrm>
          <a:custGeom>
            <a:avLst/>
            <a:gdLst>
              <a:gd name="T0" fmla="*/ 0 w 862"/>
              <a:gd name="T1" fmla="*/ 403 h 534"/>
              <a:gd name="T2" fmla="*/ 0 w 862"/>
              <a:gd name="T3" fmla="*/ 131 h 534"/>
              <a:gd name="T4" fmla="*/ 0 w 862"/>
              <a:gd name="T5" fmla="*/ 131 h 534"/>
              <a:gd name="T6" fmla="*/ 41 w 862"/>
              <a:gd name="T7" fmla="*/ 89 h 534"/>
              <a:gd name="T8" fmla="*/ 424 w 862"/>
              <a:gd name="T9" fmla="*/ 89 h 534"/>
              <a:gd name="T10" fmla="*/ 424 w 862"/>
              <a:gd name="T11" fmla="*/ 89 h 534"/>
              <a:gd name="T12" fmla="*/ 463 w 862"/>
              <a:gd name="T13" fmla="*/ 50 h 534"/>
              <a:gd name="T14" fmla="*/ 463 w 862"/>
              <a:gd name="T15" fmla="*/ 50 h 534"/>
              <a:gd name="T16" fmla="*/ 524 w 862"/>
              <a:gd name="T17" fmla="*/ 17 h 534"/>
              <a:gd name="T18" fmla="*/ 838 w 862"/>
              <a:gd name="T19" fmla="*/ 232 h 534"/>
              <a:gd name="T20" fmla="*/ 838 w 862"/>
              <a:gd name="T21" fmla="*/ 232 h 534"/>
              <a:gd name="T22" fmla="*/ 838 w 862"/>
              <a:gd name="T23" fmla="*/ 300 h 534"/>
              <a:gd name="T24" fmla="*/ 524 w 862"/>
              <a:gd name="T25" fmla="*/ 515 h 534"/>
              <a:gd name="T26" fmla="*/ 524 w 862"/>
              <a:gd name="T27" fmla="*/ 515 h 534"/>
              <a:gd name="T28" fmla="*/ 463 w 862"/>
              <a:gd name="T29" fmla="*/ 483 h 534"/>
              <a:gd name="T30" fmla="*/ 463 w 862"/>
              <a:gd name="T31" fmla="*/ 483 h 534"/>
              <a:gd name="T32" fmla="*/ 424 w 862"/>
              <a:gd name="T33" fmla="*/ 444 h 534"/>
              <a:gd name="T34" fmla="*/ 41 w 862"/>
              <a:gd name="T35" fmla="*/ 444 h 534"/>
              <a:gd name="T36" fmla="*/ 41 w 862"/>
              <a:gd name="T37" fmla="*/ 444 h 534"/>
              <a:gd name="T38" fmla="*/ 0 w 862"/>
              <a:gd name="T39" fmla="*/ 403 h 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62" h="534">
                <a:moveTo>
                  <a:pt x="0" y="403"/>
                </a:moveTo>
                <a:lnTo>
                  <a:pt x="0" y="131"/>
                </a:lnTo>
                <a:lnTo>
                  <a:pt x="0" y="131"/>
                </a:lnTo>
                <a:cubicBezTo>
                  <a:pt x="0" y="107"/>
                  <a:pt x="19" y="89"/>
                  <a:pt x="41" y="89"/>
                </a:cubicBezTo>
                <a:lnTo>
                  <a:pt x="424" y="89"/>
                </a:lnTo>
                <a:lnTo>
                  <a:pt x="424" y="89"/>
                </a:lnTo>
                <a:cubicBezTo>
                  <a:pt x="445" y="89"/>
                  <a:pt x="463" y="72"/>
                  <a:pt x="463" y="50"/>
                </a:cubicBezTo>
                <a:lnTo>
                  <a:pt x="463" y="50"/>
                </a:lnTo>
                <a:cubicBezTo>
                  <a:pt x="463" y="19"/>
                  <a:pt x="498" y="0"/>
                  <a:pt x="524" y="17"/>
                </a:cubicBezTo>
                <a:lnTo>
                  <a:pt x="838" y="232"/>
                </a:lnTo>
                <a:lnTo>
                  <a:pt x="838" y="232"/>
                </a:lnTo>
                <a:cubicBezTo>
                  <a:pt x="861" y="249"/>
                  <a:pt x="861" y="284"/>
                  <a:pt x="838" y="300"/>
                </a:cubicBezTo>
                <a:lnTo>
                  <a:pt x="524" y="515"/>
                </a:lnTo>
                <a:lnTo>
                  <a:pt x="524" y="515"/>
                </a:lnTo>
                <a:cubicBezTo>
                  <a:pt x="498" y="533"/>
                  <a:pt x="463" y="514"/>
                  <a:pt x="463" y="483"/>
                </a:cubicBezTo>
                <a:lnTo>
                  <a:pt x="463" y="483"/>
                </a:lnTo>
                <a:cubicBezTo>
                  <a:pt x="463" y="461"/>
                  <a:pt x="445" y="444"/>
                  <a:pt x="424" y="444"/>
                </a:cubicBezTo>
                <a:lnTo>
                  <a:pt x="41" y="444"/>
                </a:lnTo>
                <a:lnTo>
                  <a:pt x="41" y="444"/>
                </a:lnTo>
                <a:cubicBezTo>
                  <a:pt x="19" y="444"/>
                  <a:pt x="0" y="426"/>
                  <a:pt x="0" y="403"/>
                </a:cubicBezTo>
              </a:path>
            </a:pathLst>
          </a:custGeom>
          <a:solidFill>
            <a:srgbClr val="E2EC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6"/>
          </a:p>
        </p:txBody>
      </p:sp>
      <p:sp>
        <p:nvSpPr>
          <p:cNvPr id="61" name="Freeform 235">
            <a:extLst>
              <a:ext uri="{FF2B5EF4-FFF2-40B4-BE49-F238E27FC236}">
                <a16:creationId xmlns:a16="http://schemas.microsoft.com/office/drawing/2014/main" id="{943A9DCF-E7C9-C2B7-138E-20071C01F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5769" y="2883700"/>
            <a:ext cx="1078992" cy="1079495"/>
          </a:xfrm>
          <a:custGeom>
            <a:avLst/>
            <a:gdLst>
              <a:gd name="T0" fmla="*/ 867 w 1734"/>
              <a:gd name="T1" fmla="*/ 51 h 1733"/>
              <a:gd name="T2" fmla="*/ 867 w 1734"/>
              <a:gd name="T3" fmla="*/ 51 h 1733"/>
              <a:gd name="T4" fmla="*/ 51 w 1734"/>
              <a:gd name="T5" fmla="*/ 865 h 1733"/>
              <a:gd name="T6" fmla="*/ 51 w 1734"/>
              <a:gd name="T7" fmla="*/ 865 h 1733"/>
              <a:gd name="T8" fmla="*/ 867 w 1734"/>
              <a:gd name="T9" fmla="*/ 1681 h 1733"/>
              <a:gd name="T10" fmla="*/ 867 w 1734"/>
              <a:gd name="T11" fmla="*/ 1681 h 1733"/>
              <a:gd name="T12" fmla="*/ 1682 w 1734"/>
              <a:gd name="T13" fmla="*/ 865 h 1733"/>
              <a:gd name="T14" fmla="*/ 1682 w 1734"/>
              <a:gd name="T15" fmla="*/ 865 h 1733"/>
              <a:gd name="T16" fmla="*/ 867 w 1734"/>
              <a:gd name="T17" fmla="*/ 51 h 1733"/>
              <a:gd name="T18" fmla="*/ 867 w 1734"/>
              <a:gd name="T19" fmla="*/ 1732 h 1733"/>
              <a:gd name="T20" fmla="*/ 867 w 1734"/>
              <a:gd name="T21" fmla="*/ 1732 h 1733"/>
              <a:gd name="T22" fmla="*/ 0 w 1734"/>
              <a:gd name="T23" fmla="*/ 865 h 1733"/>
              <a:gd name="T24" fmla="*/ 0 w 1734"/>
              <a:gd name="T25" fmla="*/ 865 h 1733"/>
              <a:gd name="T26" fmla="*/ 867 w 1734"/>
              <a:gd name="T27" fmla="*/ 0 h 1733"/>
              <a:gd name="T28" fmla="*/ 867 w 1734"/>
              <a:gd name="T29" fmla="*/ 0 h 1733"/>
              <a:gd name="T30" fmla="*/ 1733 w 1734"/>
              <a:gd name="T31" fmla="*/ 865 h 1733"/>
              <a:gd name="T32" fmla="*/ 1733 w 1734"/>
              <a:gd name="T33" fmla="*/ 865 h 1733"/>
              <a:gd name="T34" fmla="*/ 867 w 1734"/>
              <a:gd name="T35" fmla="*/ 1732 h 1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34" h="1733">
                <a:moveTo>
                  <a:pt x="867" y="51"/>
                </a:moveTo>
                <a:lnTo>
                  <a:pt x="867" y="51"/>
                </a:lnTo>
                <a:cubicBezTo>
                  <a:pt x="417" y="51"/>
                  <a:pt x="51" y="415"/>
                  <a:pt x="51" y="865"/>
                </a:cubicBezTo>
                <a:lnTo>
                  <a:pt x="51" y="865"/>
                </a:lnTo>
                <a:cubicBezTo>
                  <a:pt x="51" y="1315"/>
                  <a:pt x="417" y="1681"/>
                  <a:pt x="867" y="1681"/>
                </a:cubicBezTo>
                <a:lnTo>
                  <a:pt x="867" y="1681"/>
                </a:lnTo>
                <a:cubicBezTo>
                  <a:pt x="1316" y="1681"/>
                  <a:pt x="1682" y="1315"/>
                  <a:pt x="1682" y="865"/>
                </a:cubicBezTo>
                <a:lnTo>
                  <a:pt x="1682" y="865"/>
                </a:lnTo>
                <a:cubicBezTo>
                  <a:pt x="1682" y="415"/>
                  <a:pt x="1316" y="51"/>
                  <a:pt x="867" y="51"/>
                </a:cubicBezTo>
                <a:close/>
                <a:moveTo>
                  <a:pt x="867" y="1732"/>
                </a:moveTo>
                <a:lnTo>
                  <a:pt x="867" y="1732"/>
                </a:lnTo>
                <a:cubicBezTo>
                  <a:pt x="389" y="1732"/>
                  <a:pt x="0" y="1343"/>
                  <a:pt x="0" y="865"/>
                </a:cubicBezTo>
                <a:lnTo>
                  <a:pt x="0" y="865"/>
                </a:lnTo>
                <a:cubicBezTo>
                  <a:pt x="0" y="387"/>
                  <a:pt x="389" y="0"/>
                  <a:pt x="867" y="0"/>
                </a:cubicBezTo>
                <a:lnTo>
                  <a:pt x="867" y="0"/>
                </a:lnTo>
                <a:cubicBezTo>
                  <a:pt x="1344" y="0"/>
                  <a:pt x="1733" y="387"/>
                  <a:pt x="1733" y="865"/>
                </a:cubicBezTo>
                <a:lnTo>
                  <a:pt x="1733" y="865"/>
                </a:lnTo>
                <a:cubicBezTo>
                  <a:pt x="1733" y="1343"/>
                  <a:pt x="1344" y="1732"/>
                  <a:pt x="867" y="1732"/>
                </a:cubicBezTo>
                <a:close/>
              </a:path>
            </a:pathLst>
          </a:custGeom>
          <a:solidFill>
            <a:srgbClr val="55BE8C"/>
          </a:solidFill>
          <a:ln>
            <a:solidFill>
              <a:srgbClr val="55BE8C"/>
            </a:solidFill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E788B6A-1951-163D-80CD-0016DEFEAC0F}"/>
              </a:ext>
            </a:extLst>
          </p:cNvPr>
          <p:cNvSpPr txBox="1"/>
          <p:nvPr/>
        </p:nvSpPr>
        <p:spPr>
          <a:xfrm>
            <a:off x="10165312" y="4109017"/>
            <a:ext cx="1120820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Transition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D53CAC6-10BC-9F5C-58EA-8C597BB04A9B}"/>
              </a:ext>
            </a:extLst>
          </p:cNvPr>
          <p:cNvSpPr txBox="1"/>
          <p:nvPr/>
        </p:nvSpPr>
        <p:spPr>
          <a:xfrm>
            <a:off x="10338054" y="3146448"/>
            <a:ext cx="694422" cy="5539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000" b="1" dirty="0">
                <a:solidFill>
                  <a:srgbClr val="55BE8C"/>
                </a:solidFill>
                <a:latin typeface="Poppins" pitchFamily="2" charset="77"/>
                <a:cs typeface="Poppins" pitchFamily="2" charset="77"/>
              </a:rPr>
              <a:t>05</a:t>
            </a:r>
          </a:p>
        </p:txBody>
      </p:sp>
      <p:sp>
        <p:nvSpPr>
          <p:cNvPr id="65" name="Freeform 242">
            <a:extLst>
              <a:ext uri="{FF2B5EF4-FFF2-40B4-BE49-F238E27FC236}">
                <a16:creationId xmlns:a16="http://schemas.microsoft.com/office/drawing/2014/main" id="{9764CE91-1493-34C3-043A-D027961BBDD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890993" y="3423448"/>
            <a:ext cx="1260000" cy="45719"/>
          </a:xfrm>
          <a:custGeom>
            <a:avLst/>
            <a:gdLst>
              <a:gd name="T0" fmla="*/ 0 w 4383"/>
              <a:gd name="T1" fmla="*/ 50 h 51"/>
              <a:gd name="T2" fmla="*/ 4382 w 4383"/>
              <a:gd name="T3" fmla="*/ 50 h 51"/>
              <a:gd name="T4" fmla="*/ 4382 w 4383"/>
              <a:gd name="T5" fmla="*/ 0 h 51"/>
              <a:gd name="T6" fmla="*/ 0 w 4383"/>
              <a:gd name="T7" fmla="*/ 0 h 51"/>
              <a:gd name="T8" fmla="*/ 0 w 4383"/>
              <a:gd name="T9" fmla="*/ 5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83" h="51">
                <a:moveTo>
                  <a:pt x="0" y="50"/>
                </a:moveTo>
                <a:lnTo>
                  <a:pt x="4382" y="50"/>
                </a:lnTo>
                <a:lnTo>
                  <a:pt x="4382" y="0"/>
                </a:lnTo>
                <a:lnTo>
                  <a:pt x="0" y="0"/>
                </a:lnTo>
                <a:lnTo>
                  <a:pt x="0" y="50"/>
                </a:lnTo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66" name="Text Placeholder 6">
            <a:extLst>
              <a:ext uri="{FF2B5EF4-FFF2-40B4-BE49-F238E27FC236}">
                <a16:creationId xmlns:a16="http://schemas.microsoft.com/office/drawing/2014/main" id="{5834CCAB-68D7-20FB-3F10-17AABD4AC8E2}"/>
              </a:ext>
            </a:extLst>
          </p:cNvPr>
          <p:cNvSpPr txBox="1">
            <a:spLocks/>
          </p:cNvSpPr>
          <p:nvPr/>
        </p:nvSpPr>
        <p:spPr>
          <a:xfrm>
            <a:off x="1952557" y="5205459"/>
            <a:ext cx="8275395" cy="542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395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chemeClr val="accent5"/>
                </a:solidFill>
                <a:highlight>
                  <a:srgbClr val="FFFF00"/>
                </a:highlight>
              </a:rPr>
              <a:t>Adjust figure to show ONLY the relevant stages as described in the detailed pathway scope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69C00AC1-E624-3D80-D662-46D0ECBE5917}"/>
              </a:ext>
            </a:extLst>
          </p:cNvPr>
          <p:cNvSpPr txBox="1">
            <a:spLocks/>
          </p:cNvSpPr>
          <p:nvPr/>
        </p:nvSpPr>
        <p:spPr>
          <a:xfrm>
            <a:off x="551570" y="1381460"/>
            <a:ext cx="11312770" cy="1125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395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chemeClr val="accent1"/>
                </a:solidFill>
              </a:rPr>
              <a:t>TARGET POPULATION</a:t>
            </a:r>
            <a:r>
              <a:rPr lang="en-GB" sz="1600" b="0" dirty="0">
                <a:solidFill>
                  <a:schemeClr val="accent1"/>
                </a:solidFill>
              </a:rPr>
              <a:t>: (</a:t>
            </a:r>
            <a:r>
              <a:rPr lang="en-GB" sz="1600" b="0" dirty="0">
                <a:solidFill>
                  <a:schemeClr val="accent1"/>
                </a:solidFill>
                <a:highlight>
                  <a:srgbClr val="FFFF00"/>
                </a:highlight>
              </a:rPr>
              <a:t>Insert here target population</a:t>
            </a:r>
            <a:r>
              <a:rPr lang="en-GB" sz="1600" b="0" dirty="0">
                <a:solidFill>
                  <a:schemeClr val="accent1"/>
                </a:solidFill>
              </a:rPr>
              <a:t>)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chemeClr val="accent1"/>
                </a:solidFill>
              </a:rPr>
              <a:t>SETTINGS: </a:t>
            </a:r>
            <a:r>
              <a:rPr lang="en-GB" sz="1600" b="0" dirty="0">
                <a:solidFill>
                  <a:schemeClr val="accent1"/>
                </a:solidFill>
                <a:highlight>
                  <a:srgbClr val="FFFF00"/>
                </a:highlight>
              </a:rPr>
              <a:t>(insert here the relevant healthcare settings targeted in the pathway – e.g. Primary care centres, Specialist care-non-Expert Centres, Specialist care-Expert Centres, Community Centres, Social Care Services, Respite centres, etc.). </a:t>
            </a:r>
            <a:endParaRPr lang="en-GB" sz="1600" b="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754487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710014"/>
          </a:xfrm>
        </p:spPr>
        <p:txBody>
          <a:bodyPr/>
          <a:lstStyle/>
          <a:p>
            <a:pPr algn="l"/>
            <a:r>
              <a:rPr lang="en-GB" dirty="0"/>
              <a:t>Pre-Diagnosis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9495DD14-C5F0-BCDF-72E5-7A6146E73BA8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291846" y="1483408"/>
            <a:ext cx="5354280" cy="215270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chemeClr val="accent1"/>
                </a:solidFill>
              </a:rPr>
              <a:t>Disciplines involved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962C9D4C-701F-5EDB-BC1B-B5060AA1D52F}"/>
              </a:ext>
            </a:extLst>
          </p:cNvPr>
          <p:cNvSpPr txBox="1">
            <a:spLocks/>
          </p:cNvSpPr>
          <p:nvPr/>
        </p:nvSpPr>
        <p:spPr>
          <a:xfrm>
            <a:off x="5981703" y="1637412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rgbClr val="55BE8C"/>
                </a:solidFill>
              </a:rPr>
              <a:t>Selected parameters to include and detail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</p:spTree>
    <p:extLst>
      <p:ext uri="{BB962C8B-B14F-4D97-AF65-F5344CB8AC3E}">
        <p14:creationId xmlns:p14="http://schemas.microsoft.com/office/powerpoint/2010/main" val="1972419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3F2213503A8BD4BA85BC06D15F2717A" ma:contentTypeVersion="18" ma:contentTypeDescription="Crear nuevo documento." ma:contentTypeScope="" ma:versionID="bd23539710447a8830b558b407b4be38">
  <xsd:schema xmlns:xsd="http://www.w3.org/2001/XMLSchema" xmlns:xs="http://www.w3.org/2001/XMLSchema" xmlns:p="http://schemas.microsoft.com/office/2006/metadata/properties" xmlns:ns2="ad0862d9-f849-4179-b0fc-67f139be8b2f" xmlns:ns3="ab7e541f-ebaf-41ef-9e63-e6d47c1a84f5" targetNamespace="http://schemas.microsoft.com/office/2006/metadata/properties" ma:root="true" ma:fieldsID="6d04cc6b4bf3bef64fa1abf7bc1807bc" ns2:_="" ns3:_="">
    <xsd:import namespace="ad0862d9-f849-4179-b0fc-67f139be8b2f"/>
    <xsd:import namespace="ab7e541f-ebaf-41ef-9e63-e6d47c1a84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0862d9-f849-4179-b0fc-67f139be8b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1464e61a-7372-4d12-a254-d1b8b20fe5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7e541f-ebaf-41ef-9e63-e6d47c1a84f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73e133e-fed3-4959-8e22-4dbf9160cbc8}" ma:internalName="TaxCatchAll" ma:showField="CatchAllData" ma:web="ab7e541f-ebaf-41ef-9e63-e6d47c1a84f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7e541f-ebaf-41ef-9e63-e6d47c1a84f5" xsi:nil="true"/>
    <lcf76f155ced4ddcb4097134ff3c332f xmlns="ad0862d9-f849-4179-b0fc-67f139be8b2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031B69-4F79-49C6-93FE-BE42B9408104}">
  <ds:schemaRefs>
    <ds:schemaRef ds:uri="ab7e541f-ebaf-41ef-9e63-e6d47c1a84f5"/>
    <ds:schemaRef ds:uri="ad0862d9-f849-4179-b0fc-67f139be8b2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9A9470F-E2DF-4D8B-8B6B-260095B4B47A}">
  <ds:schemaRefs>
    <ds:schemaRef ds:uri="http://purl.org/dc/terms/"/>
    <ds:schemaRef ds:uri="ad0862d9-f849-4179-b0fc-67f139be8b2f"/>
    <ds:schemaRef ds:uri="ab7e541f-ebaf-41ef-9e63-e6d47c1a84f5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AB2BBF9-9EC3-4263-AA29-3486D98615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1447</Words>
  <Application>Microsoft Office PowerPoint</Application>
  <PresentationFormat>Widescreen</PresentationFormat>
  <Paragraphs>208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Aptos</vt:lpstr>
      <vt:lpstr>Arial</vt:lpstr>
      <vt:lpstr>Calibri</vt:lpstr>
      <vt:lpstr>Calibri Light</vt:lpstr>
      <vt:lpstr>Corbel</vt:lpstr>
      <vt:lpstr>Franklin Gothic Book</vt:lpstr>
      <vt:lpstr>Lato Light</vt:lpstr>
      <vt:lpstr>Montserrat</vt:lpstr>
      <vt:lpstr>Poppins</vt:lpstr>
      <vt:lpstr>Symbol</vt:lpstr>
      <vt:lpstr>Tahoma</vt:lpstr>
      <vt:lpstr>Tema de Office</vt:lpstr>
      <vt:lpstr>ERN Care Pathway Development</vt:lpstr>
      <vt:lpstr>Welcome and Introduction </vt:lpstr>
      <vt:lpstr>1. Setting the Scene</vt:lpstr>
      <vt:lpstr>PowerPoint Presentation</vt:lpstr>
      <vt:lpstr>Care Pathways and Patient Needs</vt:lpstr>
      <vt:lpstr>PowerPoint Presentation</vt:lpstr>
      <vt:lpstr>2. Model Care Pathway Scope</vt:lpstr>
      <vt:lpstr>Care Pathway for (insert here condition) </vt:lpstr>
      <vt:lpstr>Pre-Diagnosis</vt:lpstr>
      <vt:lpstr>First symptoms</vt:lpstr>
      <vt:lpstr>Diagnosis</vt:lpstr>
      <vt:lpstr>Intervention</vt:lpstr>
      <vt:lpstr>Transition</vt:lpstr>
      <vt:lpstr>General Outcome Measures</vt:lpstr>
      <vt:lpstr>Information and evidence used to develop the care pathway</vt:lpstr>
      <vt:lpstr>3. Mapping Patient Community Needs</vt:lpstr>
      <vt:lpstr>Mapping Patient Needs</vt:lpstr>
      <vt:lpstr>Pre-Diagnosis</vt:lpstr>
      <vt:lpstr>First Symptom</vt:lpstr>
      <vt:lpstr>Diagnosis</vt:lpstr>
      <vt:lpstr>Intervention</vt:lpstr>
      <vt:lpstr>Transition</vt:lpstr>
      <vt:lpstr>Other Stages…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Yadira Bravo</dc:creator>
  <cp:lastModifiedBy>Ines Hernando</cp:lastModifiedBy>
  <cp:revision>157</cp:revision>
  <cp:lastPrinted>2022-02-21T07:20:15Z</cp:lastPrinted>
  <dcterms:created xsi:type="dcterms:W3CDTF">2021-12-14T16:48:38Z</dcterms:created>
  <dcterms:modified xsi:type="dcterms:W3CDTF">2025-04-30T08:11:51Z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0x010100C3F2213503A8BD4BA85BC06D15F2717A</vt:lpwstr>
  </property>
  <property fmtid="{D5CDD505-2E9C-101B-9397-08002B2CF9AE}" pid="3" name="MediaServiceImageTags">
    <vt:lpwstr/>
  </property>
</Properties>
</file>